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  <p:sldMasterId id="2147483705" r:id="rId2"/>
  </p:sldMasterIdLst>
  <p:notesMasterIdLst>
    <p:notesMasterId r:id="rId24"/>
  </p:notesMasterIdLst>
  <p:handoutMasterIdLst>
    <p:handoutMasterId r:id="rId25"/>
  </p:handoutMasterIdLst>
  <p:sldIdLst>
    <p:sldId id="579" r:id="rId3"/>
    <p:sldId id="580" r:id="rId4"/>
    <p:sldId id="583" r:id="rId5"/>
    <p:sldId id="584" r:id="rId6"/>
    <p:sldId id="585" r:id="rId7"/>
    <p:sldId id="586" r:id="rId8"/>
    <p:sldId id="588" r:id="rId9"/>
    <p:sldId id="589" r:id="rId10"/>
    <p:sldId id="591" r:id="rId11"/>
    <p:sldId id="592" r:id="rId12"/>
    <p:sldId id="593" r:id="rId13"/>
    <p:sldId id="594" r:id="rId14"/>
    <p:sldId id="595" r:id="rId15"/>
    <p:sldId id="596" r:id="rId16"/>
    <p:sldId id="598" r:id="rId17"/>
    <p:sldId id="599" r:id="rId18"/>
    <p:sldId id="600" r:id="rId19"/>
    <p:sldId id="601" r:id="rId20"/>
    <p:sldId id="604" r:id="rId21"/>
    <p:sldId id="608" r:id="rId22"/>
    <p:sldId id="606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2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F59"/>
    <a:srgbClr val="1C7CBB"/>
    <a:srgbClr val="1B6893"/>
    <a:srgbClr val="60C5CC"/>
    <a:srgbClr val="49B1CE"/>
    <a:srgbClr val="17335D"/>
    <a:srgbClr val="FFDA07"/>
    <a:srgbClr val="E94244"/>
    <a:srgbClr val="7F7F7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78" autoAdjust="0"/>
    <p:restoredTop sz="95397" autoAdjust="0"/>
  </p:normalViewPr>
  <p:slideViewPr>
    <p:cSldViewPr>
      <p:cViewPr varScale="1">
        <p:scale>
          <a:sx n="116" d="100"/>
          <a:sy n="116" d="100"/>
        </p:scale>
        <p:origin x="738" y="108"/>
      </p:cViewPr>
      <p:guideLst>
        <p:guide orient="horz" pos="1752"/>
        <p:guide pos="25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8394"/>
          </a:xfrm>
          <a:prstGeom prst="rect">
            <a:avLst/>
          </a:prstGeom>
        </p:spPr>
        <p:txBody>
          <a:bodyPr vert="horz" lIns="91362" tIns="45681" rIns="91362" bIns="456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6" y="2"/>
            <a:ext cx="2946400" cy="498394"/>
          </a:xfrm>
          <a:prstGeom prst="rect">
            <a:avLst/>
          </a:prstGeom>
        </p:spPr>
        <p:txBody>
          <a:bodyPr vert="horz" lIns="91362" tIns="45681" rIns="91362" bIns="45681" rtlCol="0"/>
          <a:lstStyle>
            <a:lvl1pPr algn="r">
              <a:defRPr sz="1200"/>
            </a:lvl1pPr>
          </a:lstStyle>
          <a:p>
            <a:fld id="{B5AFFC79-93D2-44E3-A895-EBF93EC665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244"/>
            <a:ext cx="2946400" cy="498394"/>
          </a:xfrm>
          <a:prstGeom prst="rect">
            <a:avLst/>
          </a:prstGeom>
        </p:spPr>
        <p:txBody>
          <a:bodyPr vert="horz" lIns="91362" tIns="45681" rIns="91362" bIns="456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6" y="9428244"/>
            <a:ext cx="2946400" cy="498394"/>
          </a:xfrm>
          <a:prstGeom prst="rect">
            <a:avLst/>
          </a:prstGeom>
        </p:spPr>
        <p:txBody>
          <a:bodyPr vert="horz" lIns="91362" tIns="45681" rIns="91362" bIns="45681" rtlCol="0" anchor="b"/>
          <a:lstStyle>
            <a:lvl1pPr algn="r">
              <a:defRPr sz="1200"/>
            </a:lvl1pPr>
          </a:lstStyle>
          <a:p>
            <a:fld id="{60F015D1-A6A6-4EEC-A4C1-02DDAC0C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9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301" cy="496333"/>
          </a:xfrm>
          <a:prstGeom prst="rect">
            <a:avLst/>
          </a:prstGeom>
        </p:spPr>
        <p:txBody>
          <a:bodyPr vert="horz" lIns="92028" tIns="46013" rIns="92028" bIns="460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79" y="3"/>
            <a:ext cx="2946301" cy="496333"/>
          </a:xfrm>
          <a:prstGeom prst="rect">
            <a:avLst/>
          </a:prstGeom>
        </p:spPr>
        <p:txBody>
          <a:bodyPr vert="horz" lIns="92028" tIns="46013" rIns="92028" bIns="46013" rtlCol="0"/>
          <a:lstStyle>
            <a:lvl1pPr algn="r">
              <a:defRPr sz="1200"/>
            </a:lvl1pPr>
          </a:lstStyle>
          <a:p>
            <a:fld id="{07A8E96F-DC8B-43B3-B8BB-FC11512E9598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9300"/>
            <a:ext cx="6604000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8" tIns="46013" rIns="92028" bIns="460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17" y="4715961"/>
            <a:ext cx="5436856" cy="4466986"/>
          </a:xfrm>
          <a:prstGeom prst="rect">
            <a:avLst/>
          </a:prstGeom>
        </p:spPr>
        <p:txBody>
          <a:bodyPr vert="horz" lIns="92028" tIns="46013" rIns="92028" bIns="460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710"/>
            <a:ext cx="2946301" cy="496333"/>
          </a:xfrm>
          <a:prstGeom prst="rect">
            <a:avLst/>
          </a:prstGeom>
        </p:spPr>
        <p:txBody>
          <a:bodyPr vert="horz" lIns="92028" tIns="46013" rIns="92028" bIns="460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79" y="9428710"/>
            <a:ext cx="2946301" cy="496333"/>
          </a:xfrm>
          <a:prstGeom prst="rect">
            <a:avLst/>
          </a:prstGeom>
        </p:spPr>
        <p:txBody>
          <a:bodyPr vert="horz" lIns="92028" tIns="46013" rIns="92028" bIns="46013" rtlCol="0" anchor="b"/>
          <a:lstStyle>
            <a:lvl1pPr algn="r">
              <a:defRPr sz="1200"/>
            </a:lvl1pPr>
          </a:lstStyle>
          <a:p>
            <a:fld id="{6ECABEF4-A946-4AB0-95B6-B524B39E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3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413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576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53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90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432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025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831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522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972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501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25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1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06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95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067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87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91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871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166D-04ED-4EAB-A425-2F6A7D495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51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CD9D-E6CD-4CAD-86C2-58DDCFBAB2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B4D3-38B9-4150-BE3E-2A662391FF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34" y="548680"/>
            <a:ext cx="4584700" cy="352425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" y="4293096"/>
            <a:ext cx="12199481" cy="16561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7393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5592-F8AB-4336-86E5-14A25CDD5A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76CD-AEBF-4ED0-B195-43EE410166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0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8E85-CD73-48FC-8BBC-C5563B02C9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0588-0931-4941-9285-DDF5874608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BE9F-6CF3-494C-846A-145E6A3F91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4" descr="C:\Users\Танатар\Desktop\LOGO-sk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201" b="6731"/>
          <a:stretch>
            <a:fillRect/>
          </a:stretch>
        </p:blipFill>
        <p:spPr bwMode="auto">
          <a:xfrm>
            <a:off x="1" y="321180"/>
            <a:ext cx="4725988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51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BE9F-6CF3-494C-846A-145E6A3F91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4" descr="C:\Users\Танатар\Desktop\LOGO-sk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201" b="6731"/>
          <a:stretch>
            <a:fillRect/>
          </a:stretch>
        </p:blipFill>
        <p:spPr bwMode="auto">
          <a:xfrm>
            <a:off x="1" y="321180"/>
            <a:ext cx="4725988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328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BE9F-6CF3-494C-846A-145E6A3F91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4" descr="C:\Users\Танатар\Desktop\LOGO-sk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201" b="6731"/>
          <a:stretch>
            <a:fillRect/>
          </a:stretch>
        </p:blipFill>
        <p:spPr bwMode="auto">
          <a:xfrm>
            <a:off x="1" y="321180"/>
            <a:ext cx="4725988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56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BE9F-6CF3-494C-846A-145E6A3F91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4" descr="C:\Users\Танатар\Desktop\LOGO-sk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201" b="6731"/>
          <a:stretch>
            <a:fillRect/>
          </a:stretch>
        </p:blipFill>
        <p:spPr bwMode="auto">
          <a:xfrm>
            <a:off x="1" y="321180"/>
            <a:ext cx="4725988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22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BE9F-6CF3-494C-846A-145E6A3F91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4" descr="C:\Users\Танатар\Desktop\LOGO-sk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201" b="6731"/>
          <a:stretch>
            <a:fillRect/>
          </a:stretch>
        </p:blipFill>
        <p:spPr bwMode="auto">
          <a:xfrm>
            <a:off x="1" y="321180"/>
            <a:ext cx="4725988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227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BE9F-6CF3-494C-846A-145E6A3F91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4" descr="C:\Users\Танатар\Desktop\LOGO-sk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201" b="6731"/>
          <a:stretch>
            <a:fillRect/>
          </a:stretch>
        </p:blipFill>
        <p:spPr bwMode="auto">
          <a:xfrm>
            <a:off x="1" y="321180"/>
            <a:ext cx="4725988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71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BE9F-6CF3-494C-846A-145E6A3F91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4" descr="C:\Users\Танатар\Desktop\LOGO-sk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201" b="6731"/>
          <a:stretch>
            <a:fillRect/>
          </a:stretch>
        </p:blipFill>
        <p:spPr bwMode="auto">
          <a:xfrm>
            <a:off x="1" y="321180"/>
            <a:ext cx="4725988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43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237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07" y="511351"/>
            <a:ext cx="1954635" cy="2380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04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"/>
            <a:ext cx="12192000" cy="8945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157708"/>
            <a:ext cx="10177131" cy="620688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7381" y="1124745"/>
            <a:ext cx="11233248" cy="500141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51BD7-DC92-4E17-92ED-AA6F9D85AE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EAFF-E3CE-4EB6-8534-B22E93D86C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3" descr="C:\Users\ww\Desktop\NURGUL\КИРИ\СК\работа\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893" y="34331"/>
            <a:ext cx="780481" cy="7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03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526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34" y="162000"/>
            <a:ext cx="11336334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7834" y="1508760"/>
            <a:ext cx="11336334" cy="45902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55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34" y="162000"/>
            <a:ext cx="11336334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31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24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237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07" y="511351"/>
            <a:ext cx="1954635" cy="2380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416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Слайд think-cell" r:id="rId5" imgW="216" imgH="216" progId="TCLayout.ActiveDocument.1">
                  <p:embed/>
                </p:oleObj>
              </mc:Choice>
              <mc:Fallback>
                <p:oleObj name="Слайд think-cell" r:id="rId5" imgW="216" imgH="21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6" name="Прямоугольник 75"/>
          <p:cNvSpPr/>
          <p:nvPr userDrawn="1"/>
        </p:nvSpPr>
        <p:spPr>
          <a:xfrm>
            <a:off x="0" y="288032"/>
            <a:ext cx="12192000" cy="548680"/>
          </a:xfrm>
          <a:prstGeom prst="rect">
            <a:avLst/>
          </a:prstGeom>
          <a:solidFill>
            <a:srgbClr val="1733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2899" tIns="46454" rIns="92899" bIns="46454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20650" y="319519"/>
            <a:ext cx="723900" cy="48328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1410" y="299551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E8BE8-188A-409B-8858-F303FB7150CC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1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0FD0-CF54-4C6C-A535-EF26E8BD6E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55E0-4771-4727-B591-9A91F7649E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B350B-0A92-4165-B34F-47F4397881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83FC5-1DE6-4400-9A12-2E0533FA0E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7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E30A-83A7-4E1A-9D7C-B869878D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8115-79B2-42D9-87BE-3A4099C31F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7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278A-3F04-43F8-9E47-2A6725702F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F5C1-B192-4672-957C-C96F485AE1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4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210DB-37F3-49DD-88AC-947BDD204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ED57D-775E-4D3B-A12D-46AE7E5EB8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2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100D-436C-4FE3-8EF7-7390104ABA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71F2-ADD2-4D1B-BB5F-CB532422D4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6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71843-3C55-4D75-A477-487425F1F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67BC-EADF-4208-B8A0-5D956C7F5C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6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24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37C7B9-C472-4C3C-B472-0DE00D096E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087F37-328D-492C-89E4-88C2D9C7E7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C:\Users\Танатар\Desktop\LOGO-sk.png"/>
          <p:cNvPicPr>
            <a:picLocks noChangeAspect="1" noChangeArrowheads="1"/>
          </p:cNvPicPr>
          <p:nvPr userDrawn="1"/>
        </p:nvPicPr>
        <p:blipFill>
          <a:blip r:embed="rId2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6201" b="6731"/>
          <a:stretch>
            <a:fillRect/>
          </a:stretch>
        </p:blipFill>
        <p:spPr bwMode="auto">
          <a:xfrm>
            <a:off x="0" y="496888"/>
            <a:ext cx="6301317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27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4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954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78769" y="6674400"/>
            <a:ext cx="23446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T Sans" pitchFamily="34" charset="-5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PT Sans" pitchFamily="34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2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2673"/>
          </a:solidFill>
          <a:latin typeface="+mj-lt"/>
          <a:ea typeface="PT Sans" pitchFamily="34" charset="-52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Clr>
          <a:srgbClr val="004990"/>
        </a:buClr>
        <a:buFontTx/>
        <a:buNone/>
        <a:defRPr sz="1600" b="1" kern="1200">
          <a:solidFill>
            <a:schemeClr val="tx1"/>
          </a:solidFill>
          <a:latin typeface="+mn-lt"/>
          <a:ea typeface="PT Sans" pitchFamily="34" charset="-52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00499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PT Sans" pitchFamily="34" charset="-52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00499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PT Sans" pitchFamily="34" charset="-52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rgbClr val="00499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PT Sans" pitchFamily="34" charset="-52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rgbClr val="00499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PT Sans" pitchFamily="34" charset="-5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11" Type="http://schemas.openxmlformats.org/officeDocument/2006/relationships/image" Target="../media/image16.png"/><Relationship Id="rId6" Type="http://schemas.openxmlformats.org/officeDocument/2006/relationships/image" Target="../media/image4.svg"/><Relationship Id="rId5" Type="http://schemas.openxmlformats.org/officeDocument/2006/relationships/image" Target="../media/image15.png"/><Relationship Id="rId10" Type="http://schemas.openxmlformats.org/officeDocument/2006/relationships/image" Target="../media/image8.sv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akup.sk.kz/#/ext/regul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youtu.be/kWcLZtk4FRg" TargetMode="External"/><Relationship Id="rId4" Type="http://schemas.openxmlformats.org/officeDocument/2006/relationships/hyperlink" Target="https://www.skc.kz/activity/pko/pko-2-0-categorie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3"/>
          <p:cNvSpPr txBox="1">
            <a:spLocks/>
          </p:cNvSpPr>
          <p:nvPr/>
        </p:nvSpPr>
        <p:spPr bwMode="white">
          <a:xfrm>
            <a:off x="407368" y="3717032"/>
            <a:ext cx="11436851" cy="26103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800" b="1" kern="1200" dirty="0" smtClean="0">
                <a:solidFill>
                  <a:srgbClr val="9E8665"/>
                </a:solidFill>
                <a:latin typeface="+mj-lt"/>
                <a:ea typeface="PT Sans" pitchFamily="34" charset="-52"/>
                <a:cs typeface="Arial" pitchFamily="34" charset="0"/>
                <a:sym typeface="Trebuchet MS" panose="020B0603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Самұрық-Қазына</a:t>
            </a:r>
            <a:r>
              <a:rPr lang="ru-R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Контракт» </a:t>
            </a:r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ЖШС</a:t>
            </a:r>
            <a:endParaRPr lang="en-US" sz="3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3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</a:t>
            </a:r>
            <a:r>
              <a:rPr lang="en-US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.2022</a:t>
            </a:r>
            <a:endParaRPr lang="ru-RU" sz="36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рямоугольник 100"/>
          <p:cNvSpPr/>
          <p:nvPr/>
        </p:nvSpPr>
        <p:spPr>
          <a:xfrm>
            <a:off x="9094936" y="4981574"/>
            <a:ext cx="2844000" cy="1800449"/>
          </a:xfrm>
          <a:prstGeom prst="rect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9102950" y="4941686"/>
            <a:ext cx="28359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/>
            <a:r>
              <a:rPr lang="ru-RU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</a:t>
            </a:r>
            <a:r>
              <a:rPr lang="ru-RU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кодының</a:t>
            </a:r>
            <a:r>
              <a:rPr lang="ru-RU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атауы</a:t>
            </a:r>
            <a:r>
              <a:rPr lang="ru-RU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сертификаттағы</a:t>
            </a:r>
            <a:r>
              <a:rPr lang="ru-RU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</a:t>
            </a:r>
            <a:endParaRPr lang="ru-RU" sz="13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3885" y="318955"/>
            <a:ext cx="11038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ӨНДІРІЛЕТІН ТАУАРЛАР ТУРАЛЫ МӘЛІМЕТТЕР </a:t>
            </a:r>
            <a:r>
              <a:rPr lang="kk-KZ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ҰСЫНУ</a:t>
            </a:r>
            <a:endParaRPr lang="kk-KZ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14114"/>
              </p:ext>
            </p:extLst>
          </p:nvPr>
        </p:nvGraphicFramePr>
        <p:xfrm>
          <a:off x="119336" y="856336"/>
          <a:ext cx="11953328" cy="2609779"/>
        </p:xfrm>
        <a:graphic>
          <a:graphicData uri="http://schemas.openxmlformats.org/drawingml/2006/table">
            <a:tbl>
              <a:tblPr firstRow="1" bandRow="1"/>
              <a:tblGrid>
                <a:gridCol w="1042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3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1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19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50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13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12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73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924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Наименова-ние</a:t>
                      </a: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товара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Код ЕНС ТРУ</a:t>
                      </a:r>
                    </a:p>
                    <a:p>
                      <a:pPr marL="0" algn="ctr" defTabSz="914400" rtl="0" eaLnBrk="1" latinLnBrk="0" hangingPunct="1"/>
                      <a:endParaRPr lang="ru-RU" sz="1000" b="1" kern="12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Краткая характеристика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Область (отрасль) применения товара</a:t>
                      </a:r>
                      <a:endParaRPr lang="ru-RU" sz="10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Ед. </a:t>
                      </a:r>
                      <a:r>
                        <a:rPr lang="ru-RU" sz="1000" b="1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измерения</a:t>
                      </a:r>
                      <a:endParaRPr lang="ru-RU" sz="10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Цена за ед.</a:t>
                      </a:r>
                      <a:endParaRPr lang="ru-RU" sz="10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1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Поясне-ние</a:t>
                      </a:r>
                      <a:r>
                        <a:rPr lang="ru-RU" sz="10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 цене товара</a:t>
                      </a:r>
                      <a:endParaRPr lang="ru-RU" sz="10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ДМС, %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1" kern="1200" dirty="0" err="1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Серти-фикат</a:t>
                      </a:r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товара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по сертификату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выдачи </a:t>
                      </a:r>
                      <a:r>
                        <a:rPr lang="ru-RU" sz="1000" b="1" kern="1200" dirty="0" err="1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серти-фиката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Условия поставки по </a:t>
                      </a:r>
                      <a:r>
                        <a:rPr lang="ru-RU" sz="1000" b="1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инкотермс</a:t>
                      </a:r>
                      <a:r>
                        <a:rPr lang="ru-RU" sz="10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2010</a:t>
                      </a:r>
                      <a:endParaRPr lang="ru-RU" sz="10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Производственная мощность в год</a:t>
                      </a:r>
                      <a:endParaRPr lang="ru-RU" sz="10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Объем тары </a:t>
                      </a:r>
                      <a:r>
                        <a:rPr lang="ru-RU" sz="1000" b="1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типо</a:t>
                      </a:r>
                      <a:r>
                        <a:rPr lang="ru-RU" sz="10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-размер</a:t>
                      </a:r>
                      <a:r>
                        <a:rPr lang="ru-RU" sz="1000" b="1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товара, вес</a:t>
                      </a:r>
                      <a:endParaRPr lang="ru-RU" sz="10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9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Вал	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281331.000.000094</a:t>
                      </a:r>
                      <a:endParaRPr lang="ru-RU" sz="10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жидкостного насоса, кривошипный</a:t>
                      </a:r>
                      <a:endParaRPr lang="ru-RU" sz="10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Деталь для насоса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839	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4 500 000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Цена с учетом рентабельности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98.48</a:t>
                      </a:r>
                      <a:endParaRPr lang="ru-RU" sz="10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00533</a:t>
                      </a:r>
                      <a:endParaRPr lang="ru-RU" sz="10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Вал, для жидкостного насоса, кривошипный</a:t>
                      </a:r>
                      <a:endParaRPr lang="ru-RU" sz="10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07-10-2020</a:t>
                      </a:r>
                      <a:endParaRPr lang="ru-RU" sz="10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DDP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70,0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4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t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Костюм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141221.290.000003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t"/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женский, для защиты от кислот, из ткани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t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Промышленность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839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13000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t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Цена включает в себя все расходы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	</a:t>
                      </a:r>
                      <a:endParaRPr lang="ru-RU" sz="10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00175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Одежда специальная для защиты от воздействий растворов кислот: комплект женский - 1 категория</a:t>
                      </a:r>
                      <a:endParaRPr lang="ru-RU" sz="10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10-02-2021</a:t>
                      </a:r>
                      <a:endParaRPr lang="ru-RU" sz="10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DDP	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50000	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094936" y="3935631"/>
            <a:ext cx="2844000" cy="978548"/>
          </a:xfrm>
          <a:prstGeom prst="rect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76440" y="4981574"/>
            <a:ext cx="2844000" cy="1800449"/>
          </a:xfrm>
          <a:prstGeom prst="rect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16192" y="4981574"/>
            <a:ext cx="2844000" cy="1800449"/>
          </a:xfrm>
          <a:prstGeom prst="rect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155944" y="4981574"/>
            <a:ext cx="2844000" cy="1800449"/>
          </a:xfrm>
          <a:prstGeom prst="rect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75680" y="3935631"/>
            <a:ext cx="2844000" cy="978548"/>
          </a:xfrm>
          <a:prstGeom prst="rect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15432" y="3935631"/>
            <a:ext cx="2844000" cy="978548"/>
          </a:xfrm>
          <a:prstGeom prst="rect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55184" y="3935631"/>
            <a:ext cx="2844000" cy="978548"/>
          </a:xfrm>
          <a:prstGeom prst="rect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75680" y="3892281"/>
            <a:ext cx="413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23446" y="3892281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63199" y="3892281"/>
            <a:ext cx="413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76440" y="4950693"/>
            <a:ext cx="413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224207" y="4950693"/>
            <a:ext cx="413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63959" y="4950693"/>
            <a:ext cx="413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102951" y="3904749"/>
            <a:ext cx="413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756810" y="3394039"/>
            <a:ext cx="2672069" cy="584775"/>
            <a:chOff x="4309366" y="3394039"/>
            <a:chExt cx="2672069" cy="58477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309366" y="3526296"/>
              <a:ext cx="24347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1600" b="1" dirty="0" smtClean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НАЗАР АУДАРЫҢЫЗ</a:t>
              </a:r>
              <a:endParaRPr lang="ru-RU" sz="1600" b="1" dirty="0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479803" y="3394039"/>
              <a:ext cx="5016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sz="32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!</a:t>
              </a:r>
              <a:endPara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75680" y="3916736"/>
            <a:ext cx="28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коды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өзекті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болуы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тиіс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enstru.kz </a:t>
            </a:r>
            <a:r>
              <a:rPr lang="kk-KZ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порталында тексеру қажет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617045" y="3901288"/>
            <a:ext cx="2442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кодының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сипаттамаларын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өзгертуге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тыйым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салынады</a:t>
            </a:r>
            <a:endParaRPr lang="ru-RU" sz="1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577094" y="3923852"/>
            <a:ext cx="2422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Жергілікті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қамтудың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үлесі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СТ-</a:t>
            </a:r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KZ</a:t>
            </a:r>
            <a:endParaRPr lang="ru-RU" sz="1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75185" y="5147425"/>
            <a:ext cx="28452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Өндірілетін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тауарлар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мәліметтердегі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нөмірі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өтінімге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қоса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берілетін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нөмірімен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келуі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тиіс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163197" y="5409035"/>
            <a:ext cx="2836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Өтінімдегі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сертификаттың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күні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қоса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сертификаттың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күнімен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келуі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тиіс</a:t>
            </a:r>
            <a:endParaRPr lang="ru-RU" sz="1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9516845" y="3920973"/>
            <a:ext cx="2423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Индустриялық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сертификат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болжамды</a:t>
            </a:r>
            <a:endParaRPr lang="ru-RU" sz="14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223840" y="5147425"/>
            <a:ext cx="28359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Сертификаттағы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тауардың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атауы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өтінімдегі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кодымен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сипаттамалары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қолдану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саласы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дайындау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материалы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келуі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тиіс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9102951" y="4950693"/>
            <a:ext cx="413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9102950" y="5332740"/>
            <a:ext cx="283598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атауымен</a:t>
            </a:r>
            <a:r>
              <a:rPr lang="ru-RU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r>
              <a:rPr lang="ru-RU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келмеген</a:t>
            </a:r>
            <a:r>
              <a:rPr lang="ru-RU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жағдайда</a:t>
            </a:r>
            <a:r>
              <a:rPr lang="ru-RU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растайтын</a:t>
            </a:r>
            <a:r>
              <a:rPr lang="ru-RU" sz="1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құжаттарды</a:t>
            </a:r>
            <a:r>
              <a:rPr lang="ru-RU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қоса</a:t>
            </a:r>
            <a:r>
              <a:rPr lang="ru-RU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беру </a:t>
            </a:r>
            <a:r>
              <a:rPr lang="ru-RU" sz="13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</a:t>
            </a:r>
            <a:r>
              <a:rPr lang="ru-RU" sz="1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Өндірілетін </a:t>
            </a:r>
            <a:r>
              <a:rPr lang="ru-RU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тауарға</a:t>
            </a:r>
            <a:r>
              <a:rPr lang="ru-RU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ЕНС ТРУ коды </a:t>
            </a:r>
            <a:r>
              <a:rPr lang="ru-RU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болмаған</a:t>
            </a:r>
            <a:r>
              <a:rPr lang="ru-RU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жағдайда</a:t>
            </a:r>
            <a:r>
              <a:rPr lang="ru-RU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enstru.kz</a:t>
            </a:r>
            <a:r>
              <a:rPr lang="ru-RU" sz="1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порталында</a:t>
            </a:r>
            <a:r>
              <a:rPr lang="ru-RU" sz="1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</a:t>
            </a:r>
            <a:r>
              <a:rPr lang="ru-RU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 </a:t>
            </a:r>
            <a:r>
              <a:rPr lang="ru-RU" sz="13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жасауға</a:t>
            </a:r>
            <a:r>
              <a:rPr lang="ru-RU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</a:t>
            </a:r>
            <a:r>
              <a:rPr lang="ru-RU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беру </a:t>
            </a:r>
            <a:r>
              <a:rPr lang="ru-RU" sz="13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</a:t>
            </a:r>
            <a:endParaRPr lang="ru-RU" sz="1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5183" y="4343656"/>
            <a:ext cx="2844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сертификатындағы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деректермен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келуі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тиіс</a:t>
            </a:r>
            <a:endParaRPr lang="ru-RU" sz="1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94936" y="4344372"/>
            <a:ext cx="28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ДМС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үлесін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көрсетуге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болады</a:t>
            </a:r>
            <a:endParaRPr lang="ru-RU" sz="14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Шеврон 104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  <p:sp>
        <p:nvSpPr>
          <p:cNvPr id="106" name="Шеврон 105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107" name="Шеврон 106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108" name="Пятиугольник 107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885" y="346455"/>
            <a:ext cx="11038779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АЛДЫН АЛА БІЛІКТІЛІК ІРІКТЕУ (ПКО)</a:t>
            </a:r>
            <a:endParaRPr lang="kk-KZ" sz="205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Шеврон 91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  <p:sp>
        <p:nvSpPr>
          <p:cNvPr id="93" name="Шеврон 92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94" name="Шеврон 93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95" name="Пятиугольник 94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10051" y="1700808"/>
            <a:ext cx="3024336" cy="4899448"/>
            <a:chOff x="810051" y="1484784"/>
            <a:chExt cx="3024336" cy="489944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10051" y="1700808"/>
              <a:ext cx="3024336" cy="4683424"/>
            </a:xfrm>
            <a:prstGeom prst="rect">
              <a:avLst/>
            </a:prstGeom>
            <a:solidFill>
              <a:srgbClr val="1B6893"/>
            </a:solidFill>
            <a:ln w="9525">
              <a:noFill/>
            </a:ln>
            <a:effectLst>
              <a:outerShdw blurRad="228600" dist="76200" dir="5400000" sx="107000" sy="107000" algn="ctr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10051" y="1951826"/>
              <a:ext cx="30243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1746219" y="1484784"/>
              <a:ext cx="1152000" cy="11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r>
                <a:rPr lang="en-US" sz="3600" b="1" dirty="0" smtClean="0">
                  <a:solidFill>
                    <a:srgbClr val="1B689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  <a:endParaRPr lang="ru-RU" sz="3600" b="1" dirty="0" smtClean="0">
                <a:solidFill>
                  <a:srgbClr val="1B68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93085" y="1700808"/>
            <a:ext cx="3024336" cy="4899448"/>
            <a:chOff x="810051" y="1484784"/>
            <a:chExt cx="3024336" cy="489944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0051" y="1700808"/>
              <a:ext cx="3024336" cy="4683424"/>
            </a:xfrm>
            <a:prstGeom prst="rect">
              <a:avLst/>
            </a:prstGeom>
            <a:solidFill>
              <a:srgbClr val="49B1CE"/>
            </a:solidFill>
            <a:ln w="9525">
              <a:noFill/>
            </a:ln>
            <a:effectLst>
              <a:outerShdw blurRad="228600" dist="76200" dir="5400000" sx="107000" sy="107000" algn="ctr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10051" y="1951826"/>
              <a:ext cx="30243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746219" y="1484784"/>
              <a:ext cx="1152000" cy="11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r>
                <a:rPr lang="en-US" sz="3600" b="1" dirty="0" smtClean="0">
                  <a:solidFill>
                    <a:srgbClr val="49B1C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  <a:endParaRPr lang="ru-RU" sz="1600" b="1" dirty="0">
                <a:solidFill>
                  <a:srgbClr val="49B1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400256" y="1700808"/>
            <a:ext cx="3024336" cy="4899448"/>
            <a:chOff x="810051" y="1484784"/>
            <a:chExt cx="3024336" cy="489944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10051" y="1700808"/>
              <a:ext cx="3024336" cy="4683424"/>
            </a:xfrm>
            <a:prstGeom prst="rect">
              <a:avLst/>
            </a:prstGeom>
            <a:solidFill>
              <a:srgbClr val="60C5CC"/>
            </a:solidFill>
            <a:ln w="9525">
              <a:noFill/>
            </a:ln>
            <a:effectLst>
              <a:outerShdw blurRad="228600" dist="76200" dir="5400000" sx="107000" sy="107000" algn="ctr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10051" y="1951826"/>
              <a:ext cx="30243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746219" y="1484784"/>
              <a:ext cx="1152000" cy="11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r>
                <a:rPr lang="en-US" sz="3600" b="1" dirty="0" smtClean="0">
                  <a:solidFill>
                    <a:srgbClr val="60C5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  <a:endParaRPr lang="ru-RU" sz="1200" b="1" dirty="0" smtClean="0">
                <a:solidFill>
                  <a:srgbClr val="60C5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993403" y="3027901"/>
            <a:ext cx="2660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ПКО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мақсаттары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93403" y="3716198"/>
            <a:ext cx="258021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Жеткізушілерді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белгіленген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біліктілік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критерийлері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бағалаудың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қарапайым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ашық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тиімді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процесін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ұйымдастыру</a:t>
            </a:r>
            <a:endParaRPr lang="en-US" sz="16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Нақты</a:t>
            </a:r>
            <a:r>
              <a:rPr lang="ru-RU" sz="16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жергілікті</a:t>
            </a:r>
            <a:r>
              <a:rPr lang="ru-RU" sz="16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өндірушілерді</a:t>
            </a:r>
            <a:r>
              <a:rPr lang="ru-RU" sz="16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қолдау</a:t>
            </a:r>
            <a:endParaRPr lang="ru-RU" sz="16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75594" y="3027901"/>
            <a:ext cx="2660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ПКО </a:t>
            </a:r>
            <a:r>
              <a:rPr lang="ru-RU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міндеттері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17071" y="3481260"/>
            <a:ext cx="28083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Әлеуетті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жеткізушілердің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сатып</a:t>
            </a:r>
            <a:r>
              <a:rPr lang="ru-RU" sz="14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алынатын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ТЖҚ-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жеткізуді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жүзеге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асыру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қабілетін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айқындайтын</a:t>
            </a:r>
            <a:r>
              <a:rPr lang="ru-RU" sz="14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біліктілік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критерийлерін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әзірлеу</a:t>
            </a:r>
            <a:endParaRPr lang="ru-RU" sz="14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Пікіртерімді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сауалнама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жүргізуді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болған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жағдайда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аудитті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қолдана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отырып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алдын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ала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жүргізу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білікті</a:t>
            </a:r>
            <a:r>
              <a:rPr lang="ru-RU" sz="14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жеткізушілердің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пулын</a:t>
            </a:r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қалыптастыру</a:t>
            </a:r>
            <a:endParaRPr lang="ru-RU" sz="14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15107" y="912765"/>
            <a:ext cx="3136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Алдын ала </a:t>
            </a:r>
            <a:r>
              <a:rPr lang="ru-RU" b="1" dirty="0" err="1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біліктілік</a:t>
            </a:r>
            <a:r>
              <a:rPr lang="en-US" b="1" dirty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b="1" dirty="0" smtClean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іріктеу </a:t>
            </a:r>
            <a:r>
              <a:rPr lang="en-US" b="1" dirty="0" smtClean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kk-KZ" b="1" dirty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ПКО</a:t>
            </a:r>
            <a:r>
              <a:rPr lang="en-US" b="1" dirty="0" smtClean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dirty="0">
              <a:solidFill>
                <a:srgbClr val="17335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27016" y="912765"/>
            <a:ext cx="758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Әлеуетті 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ушілердің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сатып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алуға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одан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қатысуы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олардың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біліктілік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талаптарына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сәйкестігі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тұрғысынан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рәсімі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3864899" y="1024469"/>
            <a:ext cx="184365" cy="416575"/>
          </a:xfrm>
          <a:prstGeom prst="chevron">
            <a:avLst>
              <a:gd name="adj" fmla="val 60332"/>
            </a:avLst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554029" y="3027901"/>
            <a:ext cx="2660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ПКО </a:t>
            </a:r>
            <a:r>
              <a:rPr lang="ru-RU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процестері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495506" y="3481260"/>
            <a:ext cx="280831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Білікті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әлеуетті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жеткізушілер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(КПП)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арасында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сатып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алынатын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ТЖҚ </a:t>
            </a:r>
            <a:r>
              <a:rPr lang="ru-RU" sz="16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номенклатурасын</a:t>
            </a:r>
            <a:r>
              <a:rPr lang="ru-RU" sz="16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kk-KZ" sz="16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категорияларын</a:t>
            </a:r>
            <a:r>
              <a:rPr lang="ru-RU" sz="16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6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қалыптастыру</a:t>
            </a:r>
            <a:r>
              <a:rPr lang="ru-RU" sz="16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9388" indent="-17938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Жеткізушілерді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алдын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ала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біліктілік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іріктеуін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жүргізу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үстел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аудиті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сертификаттау</a:t>
            </a:r>
            <a:r>
              <a:rPr lang="ru-RU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аудиті</a:t>
            </a:r>
            <a:r>
              <a:rPr lang="ru-RU" sz="16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885" y="346455"/>
            <a:ext cx="11038779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КПП АРАСЫНДА САТЫП АЛЫНАТЫН ТЖҚ (КАТЕГОРИЯЛАРЫН) АЙҚЫНДАУ</a:t>
            </a:r>
            <a:endParaRPr lang="kk-KZ" sz="205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Шеврон 91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  <p:sp>
        <p:nvSpPr>
          <p:cNvPr id="93" name="Шеврон 92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94" name="Шеврон 93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95" name="Пятиугольник 94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1160" y="1085077"/>
            <a:ext cx="11737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ТЖҚ-</a:t>
            </a:r>
            <a:r>
              <a:rPr lang="ru-RU" b="1" dirty="0" err="1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</a:t>
            </a:r>
            <a:r>
              <a:rPr lang="ru-RU" b="1" dirty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номенклатураға</a:t>
            </a:r>
            <a:r>
              <a:rPr lang="ru-RU" b="1" dirty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мынадай</a:t>
            </a:r>
            <a:r>
              <a:rPr lang="ru-RU" b="1" dirty="0" smtClean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өзара</a:t>
            </a:r>
            <a:r>
              <a:rPr lang="ru-RU" b="1" dirty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байланысты</a:t>
            </a:r>
            <a:r>
              <a:rPr lang="ru-RU" b="1" dirty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шарттарға</a:t>
            </a:r>
            <a:r>
              <a:rPr lang="ru-RU" b="1" dirty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r>
              <a:rPr lang="ru-RU" b="1" dirty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келген</a:t>
            </a:r>
            <a:r>
              <a:rPr lang="ru-RU" b="1" dirty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</a:t>
            </a:r>
            <a:r>
              <a:rPr lang="ru-RU" b="1" dirty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енгізіледі</a:t>
            </a:r>
            <a:endParaRPr lang="ru-RU" dirty="0">
              <a:solidFill>
                <a:srgbClr val="17335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84357" y="1844824"/>
            <a:ext cx="2030910" cy="4270025"/>
            <a:chOff x="5084357" y="1967287"/>
            <a:chExt cx="2030910" cy="347793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084357" y="1967287"/>
              <a:ext cx="2030910" cy="3477937"/>
            </a:xfrm>
            <a:prstGeom prst="rect">
              <a:avLst/>
            </a:prstGeom>
            <a:solidFill>
              <a:srgbClr val="1C7CBB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181812" y="2068255"/>
              <a:ext cx="1836000" cy="3276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47701" y="1844824"/>
            <a:ext cx="2030910" cy="4270025"/>
            <a:chOff x="5084357" y="1967287"/>
            <a:chExt cx="2030910" cy="3477937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84357" y="1967287"/>
              <a:ext cx="2030910" cy="3477937"/>
            </a:xfrm>
            <a:prstGeom prst="rect">
              <a:avLst/>
            </a:prstGeom>
            <a:solidFill>
              <a:srgbClr val="60C5CC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181812" y="2068255"/>
              <a:ext cx="1836000" cy="3276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916029" y="1844824"/>
            <a:ext cx="2030910" cy="4270025"/>
            <a:chOff x="5084357" y="1967287"/>
            <a:chExt cx="2030910" cy="3477937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084357" y="1967287"/>
              <a:ext cx="2030910" cy="3477937"/>
            </a:xfrm>
            <a:prstGeom prst="rect">
              <a:avLst/>
            </a:prstGeom>
            <a:solidFill>
              <a:srgbClr val="49B1CE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181812" y="2068255"/>
              <a:ext cx="1836000" cy="3276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252685" y="1844824"/>
            <a:ext cx="2030910" cy="4270025"/>
            <a:chOff x="5084357" y="1967287"/>
            <a:chExt cx="2030910" cy="3477937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5084357" y="1967287"/>
              <a:ext cx="2030910" cy="3477937"/>
            </a:xfrm>
            <a:prstGeom prst="rect">
              <a:avLst/>
            </a:prstGeom>
            <a:solidFill>
              <a:srgbClr val="1B6893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181812" y="2068255"/>
              <a:ext cx="1836000" cy="3276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9422476" y="1844824"/>
            <a:ext cx="2030910" cy="4270025"/>
            <a:chOff x="5084357" y="1967287"/>
            <a:chExt cx="2030910" cy="3477937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084357" y="1967287"/>
              <a:ext cx="2030910" cy="347793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181812" y="2068255"/>
              <a:ext cx="1836000" cy="3276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408002" y="2082401"/>
            <a:ext cx="720000" cy="720000"/>
          </a:xfrm>
          <a:prstGeom prst="round2DiagRect">
            <a:avLst>
              <a:gd name="adj1" fmla="val 23282"/>
              <a:gd name="adj2" fmla="val 0"/>
            </a:avLst>
          </a:prstGeom>
          <a:solidFill>
            <a:srgbClr val="60C5CC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Прямоугольник с двумя скругленными противолежащими углами 68"/>
          <p:cNvSpPr/>
          <p:nvPr/>
        </p:nvSpPr>
        <p:spPr>
          <a:xfrm>
            <a:off x="3571484" y="2082401"/>
            <a:ext cx="720000" cy="720000"/>
          </a:xfrm>
          <a:prstGeom prst="round2DiagRect">
            <a:avLst>
              <a:gd name="adj1" fmla="val 23282"/>
              <a:gd name="adj2" fmla="val 0"/>
            </a:avLst>
          </a:prstGeom>
          <a:solidFill>
            <a:srgbClr val="49B1C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Прямоугольник с двумя скругленными противолежащими углами 69"/>
          <p:cNvSpPr/>
          <p:nvPr/>
        </p:nvSpPr>
        <p:spPr>
          <a:xfrm>
            <a:off x="5739812" y="2082401"/>
            <a:ext cx="720000" cy="720000"/>
          </a:xfrm>
          <a:prstGeom prst="round2DiagRect">
            <a:avLst>
              <a:gd name="adj1" fmla="val 23282"/>
              <a:gd name="adj2" fmla="val 0"/>
            </a:avLst>
          </a:prstGeom>
          <a:solidFill>
            <a:srgbClr val="1C7CBB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с двумя скругленными противолежащими углами 70"/>
          <p:cNvSpPr/>
          <p:nvPr/>
        </p:nvSpPr>
        <p:spPr>
          <a:xfrm>
            <a:off x="7908140" y="2082401"/>
            <a:ext cx="720000" cy="720000"/>
          </a:xfrm>
          <a:prstGeom prst="round2DiagRect">
            <a:avLst>
              <a:gd name="adj1" fmla="val 23282"/>
              <a:gd name="adj2" fmla="val 0"/>
            </a:avLst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Прямоугольник с двумя скругленными противолежащими углами 71"/>
          <p:cNvSpPr/>
          <p:nvPr/>
        </p:nvSpPr>
        <p:spPr>
          <a:xfrm>
            <a:off x="10077931" y="2082401"/>
            <a:ext cx="720000" cy="720000"/>
          </a:xfrm>
          <a:prstGeom prst="round2DiagRect">
            <a:avLst>
              <a:gd name="adj1" fmla="val 23282"/>
              <a:gd name="adj2" fmla="val 0"/>
            </a:avLst>
          </a:prstGeom>
          <a:solidFill>
            <a:schemeClr val="accent2">
              <a:lumMod val="2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0258" y="3267147"/>
            <a:ext cx="16457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Тапсырыс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берушінің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бизнес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бағыттары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ТЖҚ-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жоғары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маңызды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лығы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00356" y="3636478"/>
            <a:ext cx="1645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 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сайынғы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тұрақты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қажеттіліктің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болуы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258221" y="3390256"/>
            <a:ext cx="16831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талған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техникалық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сипаттама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лары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шарттары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445242" y="3516245"/>
            <a:ext cx="1645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Кемінде 2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екі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тіркелген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әлеуетті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жеткізушінің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болуы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9615033" y="3390256"/>
            <a:ext cx="16457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Ірі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инвестиция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лық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жобаларды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іске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асыру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мақсатында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сатып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885" y="346455"/>
            <a:ext cx="11038779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АЛДЫН АЛА БІЛІКТІЛІК ІРІКТЕУІН ЖҮРГІЗУ </a:t>
            </a:r>
            <a:endParaRPr lang="kk-KZ" sz="205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Шеврон 91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  <p:sp>
        <p:nvSpPr>
          <p:cNvPr id="93" name="Шеврон 92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94" name="Шеврон 93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95" name="Пятиугольник 94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1702147" y="2035640"/>
            <a:ext cx="7597097" cy="1800001"/>
            <a:chOff x="2171311" y="1916831"/>
            <a:chExt cx="7597097" cy="1800001"/>
          </a:xfrm>
        </p:grpSpPr>
        <p:sp>
          <p:nvSpPr>
            <p:cNvPr id="86" name="Арка 85"/>
            <p:cNvSpPr/>
            <p:nvPr/>
          </p:nvSpPr>
          <p:spPr>
            <a:xfrm rot="5400000">
              <a:off x="7968408" y="1916832"/>
              <a:ext cx="1800000" cy="1800000"/>
            </a:xfrm>
            <a:prstGeom prst="blockArc">
              <a:avLst>
                <a:gd name="adj1" fmla="val 10800000"/>
                <a:gd name="adj2" fmla="val 11380"/>
                <a:gd name="adj3" fmla="val 10040"/>
              </a:avLst>
            </a:prstGeom>
            <a:solidFill>
              <a:schemeClr val="accent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171311" y="1916831"/>
              <a:ext cx="6697097" cy="180001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171311" y="3536831"/>
              <a:ext cx="6697097" cy="180001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53" name="Oval 45">
            <a:extLst>
              <a:ext uri="{FF2B5EF4-FFF2-40B4-BE49-F238E27FC236}">
                <a16:creationId xmlns:a16="http://schemas.microsoft.com/office/drawing/2014/main" xmlns="" id="{86694F26-80D5-467D-94C4-C9C860517F5F}"/>
              </a:ext>
            </a:extLst>
          </p:cNvPr>
          <p:cNvSpPr/>
          <p:nvPr/>
        </p:nvSpPr>
        <p:spPr>
          <a:xfrm>
            <a:off x="7994130" y="1929381"/>
            <a:ext cx="381600" cy="3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 rot="10800000">
            <a:off x="802148" y="3655641"/>
            <a:ext cx="7597095" cy="1800000"/>
            <a:chOff x="2171313" y="2996952"/>
            <a:chExt cx="7597095" cy="1800000"/>
          </a:xfrm>
        </p:grpSpPr>
        <p:sp>
          <p:nvSpPr>
            <p:cNvPr id="90" name="Арка 89"/>
            <p:cNvSpPr/>
            <p:nvPr/>
          </p:nvSpPr>
          <p:spPr>
            <a:xfrm rot="16200000" flipV="1">
              <a:off x="7968408" y="2996952"/>
              <a:ext cx="1800000" cy="1800000"/>
            </a:xfrm>
            <a:prstGeom prst="blockArc">
              <a:avLst>
                <a:gd name="adj1" fmla="val 10800000"/>
                <a:gd name="adj2" fmla="val 11380"/>
                <a:gd name="adj3" fmla="val 10040"/>
              </a:avLst>
            </a:prstGeom>
            <a:solidFill>
              <a:schemeClr val="accent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 flipV="1">
              <a:off x="2171313" y="2996952"/>
              <a:ext cx="2627490" cy="180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 flipV="1">
              <a:off x="8526575" y="2996952"/>
              <a:ext cx="341834" cy="180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1041685" y="1779358"/>
            <a:ext cx="694370" cy="694370"/>
            <a:chOff x="1835138" y="1588542"/>
            <a:chExt cx="694370" cy="694370"/>
          </a:xfrm>
        </p:grpSpPr>
        <p:sp>
          <p:nvSpPr>
            <p:cNvPr id="97" name="Oval 45">
              <a:extLst>
                <a:ext uri="{FF2B5EF4-FFF2-40B4-BE49-F238E27FC236}">
                  <a16:creationId xmlns:a16="http://schemas.microsoft.com/office/drawing/2014/main" xmlns="" id="{86694F26-80D5-467D-94C4-C9C860517F5F}"/>
                </a:ext>
              </a:extLst>
            </p:cNvPr>
            <p:cNvSpPr/>
            <p:nvPr/>
          </p:nvSpPr>
          <p:spPr>
            <a:xfrm>
              <a:off x="2087073" y="1840477"/>
              <a:ext cx="190500" cy="1905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Circle: Hollow 46">
              <a:extLst>
                <a:ext uri="{FF2B5EF4-FFF2-40B4-BE49-F238E27FC236}">
                  <a16:creationId xmlns:a16="http://schemas.microsoft.com/office/drawing/2014/main" xmlns="" id="{B0789B4A-0620-4211-9109-6DBE9A07FE51}"/>
                </a:ext>
              </a:extLst>
            </p:cNvPr>
            <p:cNvSpPr/>
            <p:nvPr/>
          </p:nvSpPr>
          <p:spPr>
            <a:xfrm>
              <a:off x="1968010" y="1721414"/>
              <a:ext cx="428626" cy="428626"/>
            </a:xfrm>
            <a:prstGeom prst="donut">
              <a:avLst>
                <a:gd name="adj" fmla="val 528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Circle: Hollow 47">
              <a:extLst>
                <a:ext uri="{FF2B5EF4-FFF2-40B4-BE49-F238E27FC236}">
                  <a16:creationId xmlns:a16="http://schemas.microsoft.com/office/drawing/2014/main" xmlns="" id="{9C63B36C-028C-4461-9179-02E81EA9B830}"/>
                </a:ext>
              </a:extLst>
            </p:cNvPr>
            <p:cNvSpPr/>
            <p:nvPr/>
          </p:nvSpPr>
          <p:spPr>
            <a:xfrm>
              <a:off x="1835138" y="1588542"/>
              <a:ext cx="694370" cy="694370"/>
            </a:xfrm>
            <a:prstGeom prst="donut">
              <a:avLst>
                <a:gd name="adj" fmla="val 493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0" name="Graphic 30" descr="Crawl">
            <a:extLst>
              <a:ext uri="{FF2B5EF4-FFF2-40B4-BE49-F238E27FC236}">
                <a16:creationId xmlns:a16="http://schemas.microsoft.com/office/drawing/2014/main" xmlns="" id="{97AC47B0-42E8-4D21-BE7F-ABEBD2DE2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325" y="1779358"/>
            <a:ext cx="612000" cy="612000"/>
          </a:xfrm>
          <a:prstGeom prst="rect">
            <a:avLst/>
          </a:prstGeom>
        </p:spPr>
      </p:pic>
      <p:pic>
        <p:nvPicPr>
          <p:cNvPr id="101" name="Graphic 43" descr="Confused person">
            <a:extLst>
              <a:ext uri="{FF2B5EF4-FFF2-40B4-BE49-F238E27FC236}">
                <a16:creationId xmlns:a16="http://schemas.microsoft.com/office/drawing/2014/main" xmlns="" id="{39C0C03B-D7A8-453B-9B95-FB497124B6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32429" y="4954095"/>
            <a:ext cx="612000" cy="612000"/>
          </a:xfrm>
          <a:prstGeom prst="rect">
            <a:avLst/>
          </a:prstGeom>
        </p:spPr>
      </p:pic>
      <p:grpSp>
        <p:nvGrpSpPr>
          <p:cNvPr id="102" name="Группа 101"/>
          <p:cNvGrpSpPr/>
          <p:nvPr/>
        </p:nvGrpSpPr>
        <p:grpSpPr>
          <a:xfrm>
            <a:off x="8381731" y="5008160"/>
            <a:ext cx="694370" cy="694370"/>
            <a:chOff x="1835138" y="1588542"/>
            <a:chExt cx="694370" cy="694370"/>
          </a:xfrm>
        </p:grpSpPr>
        <p:sp>
          <p:nvSpPr>
            <p:cNvPr id="103" name="Oval 45">
              <a:extLst>
                <a:ext uri="{FF2B5EF4-FFF2-40B4-BE49-F238E27FC236}">
                  <a16:creationId xmlns:a16="http://schemas.microsoft.com/office/drawing/2014/main" xmlns="" id="{86694F26-80D5-467D-94C4-C9C860517F5F}"/>
                </a:ext>
              </a:extLst>
            </p:cNvPr>
            <p:cNvSpPr/>
            <p:nvPr/>
          </p:nvSpPr>
          <p:spPr>
            <a:xfrm>
              <a:off x="2087073" y="1840477"/>
              <a:ext cx="190500" cy="190500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Circle: Hollow 46">
              <a:extLst>
                <a:ext uri="{FF2B5EF4-FFF2-40B4-BE49-F238E27FC236}">
                  <a16:creationId xmlns:a16="http://schemas.microsoft.com/office/drawing/2014/main" xmlns="" id="{B0789B4A-0620-4211-9109-6DBE9A07FE51}"/>
                </a:ext>
              </a:extLst>
            </p:cNvPr>
            <p:cNvSpPr/>
            <p:nvPr/>
          </p:nvSpPr>
          <p:spPr>
            <a:xfrm>
              <a:off x="1968010" y="1721414"/>
              <a:ext cx="428626" cy="428626"/>
            </a:xfrm>
            <a:prstGeom prst="donut">
              <a:avLst>
                <a:gd name="adj" fmla="val 5281"/>
              </a:avLst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Circle: Hollow 47">
              <a:extLst>
                <a:ext uri="{FF2B5EF4-FFF2-40B4-BE49-F238E27FC236}">
                  <a16:creationId xmlns:a16="http://schemas.microsoft.com/office/drawing/2014/main" xmlns="" id="{9C63B36C-028C-4461-9179-02E81EA9B830}"/>
                </a:ext>
              </a:extLst>
            </p:cNvPr>
            <p:cNvSpPr/>
            <p:nvPr/>
          </p:nvSpPr>
          <p:spPr>
            <a:xfrm>
              <a:off x="1835138" y="1588542"/>
              <a:ext cx="694370" cy="694370"/>
            </a:xfrm>
            <a:prstGeom prst="donut">
              <a:avLst>
                <a:gd name="adj" fmla="val 493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6" name="Graphic 34" descr="Run">
            <a:extLst>
              <a:ext uri="{FF2B5EF4-FFF2-40B4-BE49-F238E27FC236}">
                <a16:creationId xmlns:a16="http://schemas.microsoft.com/office/drawing/2014/main" xmlns="" id="{9B443330-287F-4BE7-8A0B-3F11DEE4EE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307342" y="2637217"/>
            <a:ext cx="612000" cy="612000"/>
          </a:xfrm>
          <a:prstGeom prst="rect">
            <a:avLst/>
          </a:prstGeom>
        </p:spPr>
      </p:pic>
      <p:grpSp>
        <p:nvGrpSpPr>
          <p:cNvPr id="107" name="Group 71">
            <a:extLst>
              <a:ext uri="{FF2B5EF4-FFF2-40B4-BE49-F238E27FC236}">
                <a16:creationId xmlns:a16="http://schemas.microsoft.com/office/drawing/2014/main" xmlns="" id="{F6E8212B-09BE-4F16-AB44-3102054CB319}"/>
              </a:ext>
            </a:extLst>
          </p:cNvPr>
          <p:cNvGrpSpPr/>
          <p:nvPr/>
        </p:nvGrpSpPr>
        <p:grpSpPr>
          <a:xfrm>
            <a:off x="73299" y="4271646"/>
            <a:ext cx="612000" cy="612000"/>
            <a:chOff x="7014514" y="4919406"/>
            <a:chExt cx="1561299" cy="1399032"/>
          </a:xfrm>
        </p:grpSpPr>
        <p:pic>
          <p:nvPicPr>
            <p:cNvPr id="108" name="Graphic 35" descr="Run">
              <a:extLst>
                <a:ext uri="{FF2B5EF4-FFF2-40B4-BE49-F238E27FC236}">
                  <a16:creationId xmlns:a16="http://schemas.microsoft.com/office/drawing/2014/main" xmlns="" id="{45FBC0A8-05BC-4C24-85BB-245A15CCE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76781" y="4919406"/>
              <a:ext cx="1399032" cy="1399032"/>
            </a:xfrm>
            <a:prstGeom prst="rect">
              <a:avLst/>
            </a:prstGeom>
          </p:spPr>
        </p:pic>
        <p:sp>
          <p:nvSpPr>
            <p:cNvPr id="109" name="Rectangle: Rounded Corners 36">
              <a:extLst>
                <a:ext uri="{FF2B5EF4-FFF2-40B4-BE49-F238E27FC236}">
                  <a16:creationId xmlns:a16="http://schemas.microsoft.com/office/drawing/2014/main" xmlns="" id="{6F8BA320-DAD2-45C6-8DCB-223294CE3FF8}"/>
                </a:ext>
              </a:extLst>
            </p:cNvPr>
            <p:cNvSpPr/>
            <p:nvPr/>
          </p:nvSpPr>
          <p:spPr>
            <a:xfrm>
              <a:off x="7014514" y="5415376"/>
              <a:ext cx="543339" cy="10084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: Rounded Corners 37">
              <a:extLst>
                <a:ext uri="{FF2B5EF4-FFF2-40B4-BE49-F238E27FC236}">
                  <a16:creationId xmlns:a16="http://schemas.microsoft.com/office/drawing/2014/main" xmlns="" id="{D0BBBE19-D586-465E-A1E0-175444DCFDA1}"/>
                </a:ext>
              </a:extLst>
            </p:cNvPr>
            <p:cNvSpPr/>
            <p:nvPr/>
          </p:nvSpPr>
          <p:spPr>
            <a:xfrm>
              <a:off x="7290297" y="5276021"/>
              <a:ext cx="292396" cy="10084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1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105" idx="0"/>
            <a:endCxn id="112" idx="0"/>
          </p:cNvCxnSpPr>
          <p:nvPr/>
        </p:nvCxnSpPr>
        <p:spPr>
          <a:xfrm flipV="1">
            <a:off x="8728916" y="4647600"/>
            <a:ext cx="0" cy="360560"/>
          </a:xfrm>
          <a:prstGeom prst="line">
            <a:avLst/>
          </a:prstGeom>
          <a:ln w="1905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8666796" y="4647600"/>
            <a:ext cx="124240" cy="124240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3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99" idx="0"/>
            <a:endCxn id="114" idx="4"/>
          </p:cNvCxnSpPr>
          <p:nvPr/>
        </p:nvCxnSpPr>
        <p:spPr>
          <a:xfrm flipV="1">
            <a:off x="1388870" y="1536031"/>
            <a:ext cx="0" cy="24332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1326750" y="1411791"/>
            <a:ext cx="124240" cy="124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654" y="908720"/>
            <a:ext cx="166639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ПКО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өтуге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беру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460199" y="1906624"/>
            <a:ext cx="428626" cy="428626"/>
            <a:chOff x="4983789" y="2199615"/>
            <a:chExt cx="428626" cy="428626"/>
          </a:xfrm>
          <a:solidFill>
            <a:srgbClr val="60C5CC"/>
          </a:solidFill>
        </p:grpSpPr>
        <p:sp>
          <p:nvSpPr>
            <p:cNvPr id="251" name="Oval 45">
              <a:extLst>
                <a:ext uri="{FF2B5EF4-FFF2-40B4-BE49-F238E27FC236}">
                  <a16:creationId xmlns:a16="http://schemas.microsoft.com/office/drawing/2014/main" xmlns="" id="{86694F26-80D5-467D-94C4-C9C860517F5F}"/>
                </a:ext>
              </a:extLst>
            </p:cNvPr>
            <p:cNvSpPr/>
            <p:nvPr/>
          </p:nvSpPr>
          <p:spPr>
            <a:xfrm>
              <a:off x="5006217" y="2222372"/>
              <a:ext cx="381600" cy="38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Oval 45">
              <a:extLst>
                <a:ext uri="{FF2B5EF4-FFF2-40B4-BE49-F238E27FC236}">
                  <a16:creationId xmlns:a16="http://schemas.microsoft.com/office/drawing/2014/main" xmlns="" id="{86694F26-80D5-467D-94C4-C9C860517F5F}"/>
                </a:ext>
              </a:extLst>
            </p:cNvPr>
            <p:cNvSpPr/>
            <p:nvPr/>
          </p:nvSpPr>
          <p:spPr>
            <a:xfrm>
              <a:off x="5102852" y="2318678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Circle: Hollow 46">
              <a:extLst>
                <a:ext uri="{FF2B5EF4-FFF2-40B4-BE49-F238E27FC236}">
                  <a16:creationId xmlns:a16="http://schemas.microsoft.com/office/drawing/2014/main" xmlns="" id="{B0789B4A-0620-4211-9109-6DBE9A07FE51}"/>
                </a:ext>
              </a:extLst>
            </p:cNvPr>
            <p:cNvSpPr/>
            <p:nvPr/>
          </p:nvSpPr>
          <p:spPr>
            <a:xfrm>
              <a:off x="4983789" y="2199615"/>
              <a:ext cx="428626" cy="428626"/>
            </a:xfrm>
            <a:prstGeom prst="donut">
              <a:avLst>
                <a:gd name="adj" fmla="val 52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2" name="Прямоугольник 121"/>
          <p:cNvSpPr/>
          <p:nvPr/>
        </p:nvSpPr>
        <p:spPr>
          <a:xfrm>
            <a:off x="7351735" y="908720"/>
            <a:ext cx="166639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Сауалнаманы 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7970618" y="1906624"/>
            <a:ext cx="428626" cy="428626"/>
            <a:chOff x="4983789" y="2199615"/>
            <a:chExt cx="428626" cy="428626"/>
          </a:xfrm>
          <a:solidFill>
            <a:srgbClr val="49B1CE"/>
          </a:solidFill>
        </p:grpSpPr>
        <p:sp>
          <p:nvSpPr>
            <p:cNvPr id="126" name="Oval 45">
              <a:extLst>
                <a:ext uri="{FF2B5EF4-FFF2-40B4-BE49-F238E27FC236}">
                  <a16:creationId xmlns:a16="http://schemas.microsoft.com/office/drawing/2014/main" xmlns="" id="{86694F26-80D5-467D-94C4-C9C860517F5F}"/>
                </a:ext>
              </a:extLst>
            </p:cNvPr>
            <p:cNvSpPr/>
            <p:nvPr/>
          </p:nvSpPr>
          <p:spPr>
            <a:xfrm>
              <a:off x="5102852" y="2318678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Circle: Hollow 46">
              <a:extLst>
                <a:ext uri="{FF2B5EF4-FFF2-40B4-BE49-F238E27FC236}">
                  <a16:creationId xmlns:a16="http://schemas.microsoft.com/office/drawing/2014/main" xmlns="" id="{B0789B4A-0620-4211-9109-6DBE9A07FE51}"/>
                </a:ext>
              </a:extLst>
            </p:cNvPr>
            <p:cNvSpPr/>
            <p:nvPr/>
          </p:nvSpPr>
          <p:spPr>
            <a:xfrm>
              <a:off x="4983789" y="2199615"/>
              <a:ext cx="428626" cy="428626"/>
            </a:xfrm>
            <a:prstGeom prst="donut">
              <a:avLst>
                <a:gd name="adj" fmla="val 52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Прямоугольник 133"/>
          <p:cNvSpPr/>
          <p:nvPr/>
        </p:nvSpPr>
        <p:spPr>
          <a:xfrm>
            <a:off x="5652963" y="2408980"/>
            <a:ext cx="166639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Жеткізушінің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келісім-шартқа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қоюы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080291" y="2408980"/>
            <a:ext cx="194371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ПКО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өткізу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келісімшарт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жасасу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7600849" y="3973295"/>
            <a:ext cx="225613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Біліктілік органы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Комиссиясының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шешім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қабылдауы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5652963" y="4175997"/>
            <a:ext cx="161821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Есепті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қалыптастыру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969916" y="4353303"/>
            <a:ext cx="1618215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Үстел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аудиті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2921229" y="6118535"/>
            <a:ext cx="184017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Верификациялау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аудиті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2029128" y="5053965"/>
            <a:ext cx="3757478" cy="260228"/>
          </a:xfrm>
          <a:custGeom>
            <a:avLst/>
            <a:gdLst>
              <a:gd name="connsiteX0" fmla="*/ 0 w 4152900"/>
              <a:gd name="connsiteY0" fmla="*/ 381000 h 381000"/>
              <a:gd name="connsiteX1" fmla="*/ 2070100 w 4152900"/>
              <a:gd name="connsiteY1" fmla="*/ 0 h 381000"/>
              <a:gd name="connsiteX2" fmla="*/ 4152900 w 415290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2900" h="381000">
                <a:moveTo>
                  <a:pt x="0" y="381000"/>
                </a:moveTo>
                <a:cubicBezTo>
                  <a:pt x="688975" y="190500"/>
                  <a:pt x="1377950" y="0"/>
                  <a:pt x="2070100" y="0"/>
                </a:cubicBezTo>
                <a:cubicBezTo>
                  <a:pt x="2762250" y="0"/>
                  <a:pt x="3822700" y="340783"/>
                  <a:pt x="4152900" y="381000"/>
                </a:cubicBezTo>
              </a:path>
            </a:pathLst>
          </a:custGeom>
          <a:noFill/>
          <a:ln w="76200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олилиния 147"/>
          <p:cNvSpPr/>
          <p:nvPr/>
        </p:nvSpPr>
        <p:spPr>
          <a:xfrm flipV="1">
            <a:off x="2029128" y="5414205"/>
            <a:ext cx="3757478" cy="260228"/>
          </a:xfrm>
          <a:custGeom>
            <a:avLst/>
            <a:gdLst>
              <a:gd name="connsiteX0" fmla="*/ 0 w 4152900"/>
              <a:gd name="connsiteY0" fmla="*/ 381000 h 381000"/>
              <a:gd name="connsiteX1" fmla="*/ 2070100 w 4152900"/>
              <a:gd name="connsiteY1" fmla="*/ 0 h 381000"/>
              <a:gd name="connsiteX2" fmla="*/ 4152900 w 415290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2900" h="381000">
                <a:moveTo>
                  <a:pt x="0" y="381000"/>
                </a:moveTo>
                <a:cubicBezTo>
                  <a:pt x="688975" y="190500"/>
                  <a:pt x="1377950" y="0"/>
                  <a:pt x="2070100" y="0"/>
                </a:cubicBezTo>
                <a:cubicBezTo>
                  <a:pt x="2762250" y="0"/>
                  <a:pt x="3822700" y="340783"/>
                  <a:pt x="4152900" y="381000"/>
                </a:cubicBezTo>
              </a:path>
            </a:pathLst>
          </a:custGeom>
          <a:noFill/>
          <a:ln w="76200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3841315" y="908720"/>
            <a:ext cx="166639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Сауалнаманы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толтыру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6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120" idx="0"/>
            <a:endCxn id="157" idx="4"/>
          </p:cNvCxnSpPr>
          <p:nvPr/>
        </p:nvCxnSpPr>
        <p:spPr>
          <a:xfrm flipH="1" flipV="1">
            <a:off x="4674510" y="1536031"/>
            <a:ext cx="2" cy="370593"/>
          </a:xfrm>
          <a:prstGeom prst="line">
            <a:avLst/>
          </a:prstGeom>
          <a:ln w="19050">
            <a:solidFill>
              <a:srgbClr val="60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4612390" y="1411791"/>
            <a:ext cx="124240" cy="124240"/>
          </a:xfrm>
          <a:prstGeom prst="ellipse">
            <a:avLst/>
          </a:prstGeom>
          <a:solidFill>
            <a:srgbClr val="60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3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127" idx="0"/>
            <a:endCxn id="164" idx="4"/>
          </p:cNvCxnSpPr>
          <p:nvPr/>
        </p:nvCxnSpPr>
        <p:spPr>
          <a:xfrm flipV="1">
            <a:off x="8184931" y="1536031"/>
            <a:ext cx="1336" cy="370593"/>
          </a:xfrm>
          <a:prstGeom prst="line">
            <a:avLst/>
          </a:prstGeom>
          <a:ln w="19050">
            <a:solidFill>
              <a:srgbClr val="49B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8124147" y="1411791"/>
            <a:ext cx="124240" cy="124240"/>
          </a:xfrm>
          <a:prstGeom prst="ellipse">
            <a:avLst/>
          </a:prstGeom>
          <a:solidFill>
            <a:srgbClr val="49B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5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130" idx="0"/>
            <a:endCxn id="166" idx="4"/>
          </p:cNvCxnSpPr>
          <p:nvPr/>
        </p:nvCxnSpPr>
        <p:spPr>
          <a:xfrm flipH="1" flipV="1">
            <a:off x="6486158" y="3207879"/>
            <a:ext cx="1430" cy="323448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6424038" y="3083639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7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133" idx="0"/>
            <a:endCxn id="168" idx="4"/>
          </p:cNvCxnSpPr>
          <p:nvPr/>
        </p:nvCxnSpPr>
        <p:spPr>
          <a:xfrm flipV="1">
            <a:off x="3052148" y="3207879"/>
            <a:ext cx="0" cy="323448"/>
          </a:xfrm>
          <a:prstGeom prst="line">
            <a:avLst/>
          </a:prstGeom>
          <a:ln w="19050">
            <a:solidFill>
              <a:srgbClr val="186B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2990028" y="3083639"/>
            <a:ext cx="124240" cy="124240"/>
          </a:xfrm>
          <a:prstGeom prst="ellipse">
            <a:avLst/>
          </a:prstGeom>
          <a:solidFill>
            <a:srgbClr val="18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9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151" idx="0"/>
            <a:endCxn id="170" idx="4"/>
          </p:cNvCxnSpPr>
          <p:nvPr/>
        </p:nvCxnSpPr>
        <p:spPr>
          <a:xfrm flipH="1" flipV="1">
            <a:off x="3841315" y="4679281"/>
            <a:ext cx="2" cy="237490"/>
          </a:xfrm>
          <a:prstGeom prst="line">
            <a:avLst/>
          </a:prstGeom>
          <a:ln w="12700">
            <a:solidFill>
              <a:srgbClr val="186B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3802743" y="4602138"/>
            <a:ext cx="77143" cy="77143"/>
          </a:xfrm>
          <a:prstGeom prst="ellipse">
            <a:avLst/>
          </a:prstGeom>
          <a:solidFill>
            <a:srgbClr val="18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5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154" idx="4"/>
            <a:endCxn id="176" idx="0"/>
          </p:cNvCxnSpPr>
          <p:nvPr/>
        </p:nvCxnSpPr>
        <p:spPr>
          <a:xfrm flipH="1">
            <a:off x="3841315" y="5820811"/>
            <a:ext cx="2" cy="259152"/>
          </a:xfrm>
          <a:prstGeom prst="line">
            <a:avLst/>
          </a:prstGeom>
          <a:ln w="12700">
            <a:solidFill>
              <a:srgbClr val="186B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3802743" y="6079963"/>
            <a:ext cx="77143" cy="77143"/>
          </a:xfrm>
          <a:prstGeom prst="ellipse">
            <a:avLst/>
          </a:prstGeom>
          <a:solidFill>
            <a:srgbClr val="18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0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139" idx="0"/>
            <a:endCxn id="181" idx="4"/>
          </p:cNvCxnSpPr>
          <p:nvPr/>
        </p:nvCxnSpPr>
        <p:spPr>
          <a:xfrm flipH="1" flipV="1">
            <a:off x="6486158" y="4778688"/>
            <a:ext cx="1430" cy="377343"/>
          </a:xfrm>
          <a:prstGeom prst="line">
            <a:avLst/>
          </a:prstGeom>
          <a:ln w="19050">
            <a:solidFill>
              <a:srgbClr val="17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6424038" y="4654448"/>
            <a:ext cx="124240" cy="124240"/>
          </a:xfrm>
          <a:prstGeom prst="ellipse">
            <a:avLst/>
          </a:prstGeom>
          <a:solidFill>
            <a:srgbClr val="173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796183" y="1396421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4081822" y="1396421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60C5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ru-RU" b="1" dirty="0">
              <a:solidFill>
                <a:srgbClr val="60C5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7607270" y="1407325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49B1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ru-RU" b="1" dirty="0">
              <a:solidFill>
                <a:srgbClr val="49B1C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6557918" y="3096710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1C7C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ru-RU" b="1" dirty="0">
              <a:solidFill>
                <a:srgbClr val="1C7C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3125677" y="3091461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186B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ru-RU" b="1" dirty="0">
              <a:solidFill>
                <a:srgbClr val="186B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3605296" y="517067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235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ru-RU" b="1" dirty="0">
              <a:solidFill>
                <a:srgbClr val="235D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5940103" y="4826517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ru-RU" b="1" dirty="0">
              <a:solidFill>
                <a:srgbClr val="173F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8124147" y="4698980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C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ru-RU" b="1" dirty="0">
              <a:solidFill>
                <a:srgbClr val="00C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8" name="Прямая со стрелкой 197"/>
          <p:cNvCxnSpPr/>
          <p:nvPr/>
        </p:nvCxnSpPr>
        <p:spPr>
          <a:xfrm>
            <a:off x="5044357" y="1906624"/>
            <a:ext cx="2777226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Прямоугольник 198"/>
          <p:cNvSpPr/>
          <p:nvPr/>
        </p:nvSpPr>
        <p:spPr>
          <a:xfrm>
            <a:off x="6056096" y="1773877"/>
            <a:ext cx="612000" cy="237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kk-KZ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ж/к</a:t>
            </a:r>
            <a:endParaRPr lang="ru-RU" sz="1050" i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Дуга 205"/>
          <p:cNvSpPr/>
          <p:nvPr/>
        </p:nvSpPr>
        <p:spPr>
          <a:xfrm>
            <a:off x="7707568" y="2337763"/>
            <a:ext cx="1310558" cy="1210909"/>
          </a:xfrm>
          <a:prstGeom prst="arc">
            <a:avLst>
              <a:gd name="adj1" fmla="val 16200000"/>
              <a:gd name="adj2" fmla="val 5400664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7" name="Прямая со стрелкой 206"/>
          <p:cNvCxnSpPr/>
          <p:nvPr/>
        </p:nvCxnSpPr>
        <p:spPr>
          <a:xfrm flipH="1" flipV="1">
            <a:off x="6803369" y="3548214"/>
            <a:ext cx="1581038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Прямоугольник 209"/>
          <p:cNvSpPr/>
          <p:nvPr/>
        </p:nvSpPr>
        <p:spPr>
          <a:xfrm>
            <a:off x="8327666" y="2817219"/>
            <a:ext cx="612000" cy="237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ж/к</a:t>
            </a:r>
            <a:endParaRPr lang="ru-RU" sz="1050" i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1" name="Прямая со стрелкой 210"/>
          <p:cNvCxnSpPr/>
          <p:nvPr/>
        </p:nvCxnSpPr>
        <p:spPr>
          <a:xfrm flipH="1">
            <a:off x="3425719" y="3548214"/>
            <a:ext cx="2777226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Прямоугольник 211"/>
          <p:cNvSpPr/>
          <p:nvPr/>
        </p:nvSpPr>
        <p:spPr>
          <a:xfrm>
            <a:off x="4406858" y="3412364"/>
            <a:ext cx="673200" cy="2379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1-3</a:t>
            </a:r>
            <a:r>
              <a:rPr lang="en-US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ж/к</a:t>
            </a:r>
            <a:endParaRPr lang="ru-RU" sz="1050" i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3" name="Дуга 212"/>
          <p:cNvSpPr/>
          <p:nvPr/>
        </p:nvSpPr>
        <p:spPr>
          <a:xfrm flipH="1">
            <a:off x="1087544" y="3944750"/>
            <a:ext cx="1310558" cy="1210909"/>
          </a:xfrm>
          <a:prstGeom prst="arc">
            <a:avLst>
              <a:gd name="adj1" fmla="val 16200000"/>
              <a:gd name="adj2" fmla="val 5400664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4" name="Прямая со стрелкой 213"/>
          <p:cNvCxnSpPr/>
          <p:nvPr/>
        </p:nvCxnSpPr>
        <p:spPr>
          <a:xfrm>
            <a:off x="1736055" y="5155659"/>
            <a:ext cx="344236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5" name="Группа 254"/>
          <p:cNvGrpSpPr/>
          <p:nvPr/>
        </p:nvGrpSpPr>
        <p:grpSpPr>
          <a:xfrm>
            <a:off x="6273275" y="3531327"/>
            <a:ext cx="428626" cy="428626"/>
            <a:chOff x="6273275" y="3531327"/>
            <a:chExt cx="428626" cy="428626"/>
          </a:xfrm>
        </p:grpSpPr>
        <p:sp>
          <p:nvSpPr>
            <p:cNvPr id="254" name="Oval 45">
              <a:extLst>
                <a:ext uri="{FF2B5EF4-FFF2-40B4-BE49-F238E27FC236}">
                  <a16:creationId xmlns:a16="http://schemas.microsoft.com/office/drawing/2014/main" xmlns="" id="{86694F26-80D5-467D-94C4-C9C860517F5F}"/>
                </a:ext>
              </a:extLst>
            </p:cNvPr>
            <p:cNvSpPr/>
            <p:nvPr/>
          </p:nvSpPr>
          <p:spPr>
            <a:xfrm>
              <a:off x="6295358" y="3549912"/>
              <a:ext cx="381600" cy="38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8" name="Группа 127"/>
            <p:cNvGrpSpPr/>
            <p:nvPr/>
          </p:nvGrpSpPr>
          <p:grpSpPr>
            <a:xfrm>
              <a:off x="6273275" y="3531327"/>
              <a:ext cx="428626" cy="428626"/>
              <a:chOff x="4983789" y="2199615"/>
              <a:chExt cx="428626" cy="428626"/>
            </a:xfrm>
            <a:solidFill>
              <a:srgbClr val="1C7CBB"/>
            </a:solidFill>
          </p:grpSpPr>
          <p:sp>
            <p:nvSpPr>
              <p:cNvPr id="129" name="Oval 45">
                <a:extLst>
                  <a:ext uri="{FF2B5EF4-FFF2-40B4-BE49-F238E27FC236}">
                    <a16:creationId xmlns:a16="http://schemas.microsoft.com/office/drawing/2014/main" xmlns="" id="{86694F26-80D5-467D-94C4-C9C860517F5F}"/>
                  </a:ext>
                </a:extLst>
              </p:cNvPr>
              <p:cNvSpPr/>
              <p:nvPr/>
            </p:nvSpPr>
            <p:spPr>
              <a:xfrm>
                <a:off x="5102852" y="2318678"/>
                <a:ext cx="190500" cy="1905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0" name="Circle: Hollow 46">
                <a:extLst>
                  <a:ext uri="{FF2B5EF4-FFF2-40B4-BE49-F238E27FC236}">
                    <a16:creationId xmlns:a16="http://schemas.microsoft.com/office/drawing/2014/main" xmlns="" id="{B0789B4A-0620-4211-9109-6DBE9A07FE51}"/>
                  </a:ext>
                </a:extLst>
              </p:cNvPr>
              <p:cNvSpPr/>
              <p:nvPr/>
            </p:nvSpPr>
            <p:spPr>
              <a:xfrm>
                <a:off x="4983789" y="2199615"/>
                <a:ext cx="428626" cy="428626"/>
              </a:xfrm>
              <a:prstGeom prst="donut">
                <a:avLst>
                  <a:gd name="adj" fmla="val 5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18" name="Прямоугольник 217"/>
          <p:cNvSpPr/>
          <p:nvPr/>
        </p:nvSpPr>
        <p:spPr>
          <a:xfrm>
            <a:off x="1188938" y="4438270"/>
            <a:ext cx="646479" cy="237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i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1-3</a:t>
            </a:r>
            <a:r>
              <a:rPr lang="en-US" sz="1050" i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050" i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ж/к</a:t>
            </a:r>
            <a:endParaRPr lang="ru-RU" sz="1050" i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9" name="Прямая со стрелкой 218"/>
          <p:cNvCxnSpPr/>
          <p:nvPr/>
        </p:nvCxnSpPr>
        <p:spPr>
          <a:xfrm>
            <a:off x="1736055" y="3944750"/>
            <a:ext cx="1077726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1" name="Graphic 32" descr="Walk">
            <a:extLst>
              <a:ext uri="{FF2B5EF4-FFF2-40B4-BE49-F238E27FC236}">
                <a16:creationId xmlns:a16="http://schemas.microsoft.com/office/drawing/2014/main" xmlns="" id="{DCDCF65B-3F3A-480B-BB76-B877BECE56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6251" y="1378024"/>
            <a:ext cx="612000" cy="612000"/>
          </a:xfrm>
          <a:prstGeom prst="rect">
            <a:avLst/>
          </a:prstGeom>
        </p:spPr>
      </p:pic>
      <p:sp>
        <p:nvSpPr>
          <p:cNvPr id="232" name="Полилиния 231"/>
          <p:cNvSpPr/>
          <p:nvPr/>
        </p:nvSpPr>
        <p:spPr>
          <a:xfrm>
            <a:off x="3994913" y="4900613"/>
            <a:ext cx="2038350" cy="300037"/>
          </a:xfrm>
          <a:custGeom>
            <a:avLst/>
            <a:gdLst>
              <a:gd name="connsiteX0" fmla="*/ 0 w 2038350"/>
              <a:gd name="connsiteY0" fmla="*/ 0 h 300037"/>
              <a:gd name="connsiteX1" fmla="*/ 652462 w 2038350"/>
              <a:gd name="connsiteY1" fmla="*/ 66675 h 300037"/>
              <a:gd name="connsiteX2" fmla="*/ 1228725 w 2038350"/>
              <a:gd name="connsiteY2" fmla="*/ 166687 h 300037"/>
              <a:gd name="connsiteX3" fmla="*/ 1662112 w 2038350"/>
              <a:gd name="connsiteY3" fmla="*/ 271462 h 300037"/>
              <a:gd name="connsiteX4" fmla="*/ 2038350 w 2038350"/>
              <a:gd name="connsiteY4" fmla="*/ 300037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350" h="300037">
                <a:moveTo>
                  <a:pt x="0" y="0"/>
                </a:moveTo>
                <a:cubicBezTo>
                  <a:pt x="223837" y="19447"/>
                  <a:pt x="447675" y="38894"/>
                  <a:pt x="652462" y="66675"/>
                </a:cubicBezTo>
                <a:cubicBezTo>
                  <a:pt x="857249" y="94456"/>
                  <a:pt x="1060450" y="132556"/>
                  <a:pt x="1228725" y="166687"/>
                </a:cubicBezTo>
                <a:cubicBezTo>
                  <a:pt x="1397000" y="200818"/>
                  <a:pt x="1527174" y="249237"/>
                  <a:pt x="1662112" y="271462"/>
                </a:cubicBezTo>
                <a:cubicBezTo>
                  <a:pt x="1797050" y="293687"/>
                  <a:pt x="1967706" y="297656"/>
                  <a:pt x="2038350" y="300037"/>
                </a:cubicBezTo>
              </a:path>
            </a:pathLst>
          </a:custGeom>
          <a:noFill/>
          <a:ln w="952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Прямоугольник 232"/>
          <p:cNvSpPr/>
          <p:nvPr/>
        </p:nvSpPr>
        <p:spPr>
          <a:xfrm>
            <a:off x="4728547" y="4847012"/>
            <a:ext cx="673200" cy="2379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1-6</a:t>
            </a:r>
            <a:r>
              <a:rPr lang="en-US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ж/к</a:t>
            </a:r>
            <a:endParaRPr lang="ru-RU" sz="1050" i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4" name="Полилиния 233"/>
          <p:cNvSpPr/>
          <p:nvPr/>
        </p:nvSpPr>
        <p:spPr>
          <a:xfrm flipV="1">
            <a:off x="3994913" y="5571228"/>
            <a:ext cx="2038350" cy="300037"/>
          </a:xfrm>
          <a:custGeom>
            <a:avLst/>
            <a:gdLst>
              <a:gd name="connsiteX0" fmla="*/ 0 w 2038350"/>
              <a:gd name="connsiteY0" fmla="*/ 0 h 300037"/>
              <a:gd name="connsiteX1" fmla="*/ 652462 w 2038350"/>
              <a:gd name="connsiteY1" fmla="*/ 66675 h 300037"/>
              <a:gd name="connsiteX2" fmla="*/ 1228725 w 2038350"/>
              <a:gd name="connsiteY2" fmla="*/ 166687 h 300037"/>
              <a:gd name="connsiteX3" fmla="*/ 1662112 w 2038350"/>
              <a:gd name="connsiteY3" fmla="*/ 271462 h 300037"/>
              <a:gd name="connsiteX4" fmla="*/ 2038350 w 2038350"/>
              <a:gd name="connsiteY4" fmla="*/ 300037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350" h="300037">
                <a:moveTo>
                  <a:pt x="0" y="0"/>
                </a:moveTo>
                <a:cubicBezTo>
                  <a:pt x="223837" y="19447"/>
                  <a:pt x="447675" y="38894"/>
                  <a:pt x="652462" y="66675"/>
                </a:cubicBezTo>
                <a:cubicBezTo>
                  <a:pt x="857249" y="94456"/>
                  <a:pt x="1060450" y="132556"/>
                  <a:pt x="1228725" y="166687"/>
                </a:cubicBezTo>
                <a:cubicBezTo>
                  <a:pt x="1397000" y="200818"/>
                  <a:pt x="1527174" y="249237"/>
                  <a:pt x="1662112" y="271462"/>
                </a:cubicBezTo>
                <a:cubicBezTo>
                  <a:pt x="1797050" y="293687"/>
                  <a:pt x="1967706" y="297656"/>
                  <a:pt x="2038350" y="300037"/>
                </a:cubicBezTo>
              </a:path>
            </a:pathLst>
          </a:custGeom>
          <a:noFill/>
          <a:ln w="952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Прямоугольник 234"/>
          <p:cNvSpPr/>
          <p:nvPr/>
        </p:nvSpPr>
        <p:spPr>
          <a:xfrm>
            <a:off x="4694887" y="5674432"/>
            <a:ext cx="740520" cy="2162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8-12</a:t>
            </a:r>
            <a:r>
              <a:rPr lang="en-US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ж/к</a:t>
            </a:r>
            <a:endParaRPr lang="ru-RU" sz="1050" i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6" name="Прямая со стрелкой 235"/>
          <p:cNvCxnSpPr/>
          <p:nvPr/>
        </p:nvCxnSpPr>
        <p:spPr>
          <a:xfrm>
            <a:off x="6824445" y="5584657"/>
            <a:ext cx="1425156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Прямоугольник 236"/>
          <p:cNvSpPr/>
          <p:nvPr/>
        </p:nvSpPr>
        <p:spPr>
          <a:xfrm>
            <a:off x="7179100" y="5456289"/>
            <a:ext cx="740520" cy="2379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2+5</a:t>
            </a:r>
            <a:r>
              <a:rPr lang="en-US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050" i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ж/к</a:t>
            </a:r>
            <a:endParaRPr lang="ru-RU" sz="1050" i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1" name="Группа 240"/>
          <p:cNvGrpSpPr/>
          <p:nvPr/>
        </p:nvGrpSpPr>
        <p:grpSpPr>
          <a:xfrm>
            <a:off x="10089026" y="871716"/>
            <a:ext cx="2030910" cy="5926420"/>
            <a:chOff x="5084357" y="1967287"/>
            <a:chExt cx="2030910" cy="3477937"/>
          </a:xfrm>
        </p:grpSpPr>
        <p:sp>
          <p:nvSpPr>
            <p:cNvPr id="242" name="Прямоугольник 241"/>
            <p:cNvSpPr/>
            <p:nvPr/>
          </p:nvSpPr>
          <p:spPr>
            <a:xfrm>
              <a:off x="5084357" y="1967287"/>
              <a:ext cx="2030910" cy="3477937"/>
            </a:xfrm>
            <a:prstGeom prst="rect">
              <a:avLst/>
            </a:prstGeom>
            <a:solidFill>
              <a:srgbClr val="1B6893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3" name="Прямоугольник 242"/>
            <p:cNvSpPr/>
            <p:nvPr/>
          </p:nvSpPr>
          <p:spPr>
            <a:xfrm>
              <a:off x="5157175" y="2010225"/>
              <a:ext cx="1891158" cy="339206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47" name="Прямоугольник 246"/>
          <p:cNvSpPr/>
          <p:nvPr/>
        </p:nvSpPr>
        <p:spPr>
          <a:xfrm>
            <a:off x="10119447" y="1332252"/>
            <a:ext cx="197607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1B6893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ПКО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өту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тегін</a:t>
            </a:r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rgbClr val="1B6893"/>
              </a:buClr>
              <a:buFont typeface="Wingdings" panose="05000000000000000000" pitchFamily="2" charset="2"/>
              <a:buChar char="§"/>
            </a:pP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rgbClr val="1B6893"/>
              </a:buClr>
              <a:buFont typeface="Wingdings" panose="05000000000000000000" pitchFamily="2" charset="2"/>
              <a:buChar char="§"/>
            </a:pP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Өту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15-24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22-29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ж/к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құрайды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(аудит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тәсіліне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байлынсты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>
              <a:buClr>
                <a:srgbClr val="1B6893"/>
              </a:buClr>
              <a:buFont typeface="Wingdings" panose="05000000000000000000" pitchFamily="2" charset="2"/>
              <a:buChar char="§"/>
            </a:pP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rgbClr val="1B6893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ПКО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нәтижесі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КПП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реестріне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енгізілген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күннен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бастап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ru-RU" sz="1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жарамды</a:t>
            </a:r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rgbClr val="1B6893"/>
              </a:buClr>
              <a:buFont typeface="Wingdings" panose="05000000000000000000" pitchFamily="2" charset="2"/>
              <a:buChar char="§"/>
            </a:pP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rgbClr val="1B6893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ПКО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жеткізушілер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сатып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алуға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қатысу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кезінде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тендерлік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өтінімді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қамтамасыз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етуден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босатылады</a:t>
            </a:r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rgbClr val="1B6893"/>
              </a:buClr>
              <a:buFont typeface="Wingdings" panose="05000000000000000000" pitchFamily="2" charset="2"/>
              <a:buChar char="§"/>
            </a:pPr>
            <a:endParaRPr lang="kk-K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rgbClr val="1B6893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ПКО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жеткізушілер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біліктілік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критерийлеріне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сәйкестігіне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жылына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тексеріледі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rgbClr val="1B6893"/>
              </a:buClr>
              <a:buFont typeface="Wingdings" panose="05000000000000000000" pitchFamily="2" charset="2"/>
              <a:buChar char="§"/>
            </a:pPr>
            <a:endParaRPr lang="kk-K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rgbClr val="1B6893"/>
              </a:buClr>
              <a:buFont typeface="Wingdings" panose="05000000000000000000" pitchFamily="2" charset="2"/>
              <a:buChar char="§"/>
            </a:pPr>
            <a:r>
              <a:rPr lang="kk-K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Аудиторлық топтың құрамына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Атамекен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kk-KZ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ҰКП </a:t>
            </a:r>
            <a:r>
              <a:rPr lang="kk-K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өкілдері кіреді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8" name="Прямоугольник с двумя скругленными противолежащими углами 247"/>
          <p:cNvSpPr/>
          <p:nvPr/>
        </p:nvSpPr>
        <p:spPr>
          <a:xfrm>
            <a:off x="10254127" y="1007016"/>
            <a:ext cx="1691180" cy="305350"/>
          </a:xfrm>
          <a:prstGeom prst="round2DiagRect">
            <a:avLst>
              <a:gd name="adj1" fmla="val 12699"/>
              <a:gd name="adj2" fmla="val 0"/>
            </a:avLst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ЕРЕКШЕЛІКТЕР</a:t>
            </a:r>
            <a:endParaRPr lang="ru-RU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8" name="Группа 257"/>
          <p:cNvGrpSpPr/>
          <p:nvPr/>
        </p:nvGrpSpPr>
        <p:grpSpPr>
          <a:xfrm>
            <a:off x="2837835" y="3531327"/>
            <a:ext cx="428626" cy="428626"/>
            <a:chOff x="2837835" y="3531327"/>
            <a:chExt cx="428626" cy="428626"/>
          </a:xfrm>
        </p:grpSpPr>
        <p:sp>
          <p:nvSpPr>
            <p:cNvPr id="257" name="Oval 45">
              <a:extLst>
                <a:ext uri="{FF2B5EF4-FFF2-40B4-BE49-F238E27FC236}">
                  <a16:creationId xmlns:a16="http://schemas.microsoft.com/office/drawing/2014/main" xmlns="" id="{86694F26-80D5-467D-94C4-C9C860517F5F}"/>
                </a:ext>
              </a:extLst>
            </p:cNvPr>
            <p:cNvSpPr/>
            <p:nvPr/>
          </p:nvSpPr>
          <p:spPr>
            <a:xfrm>
              <a:off x="2863463" y="3557273"/>
              <a:ext cx="381600" cy="38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1" name="Группа 130"/>
            <p:cNvGrpSpPr/>
            <p:nvPr/>
          </p:nvGrpSpPr>
          <p:grpSpPr>
            <a:xfrm>
              <a:off x="2837835" y="3531327"/>
              <a:ext cx="428626" cy="428626"/>
              <a:chOff x="4983789" y="2199615"/>
              <a:chExt cx="428626" cy="428626"/>
            </a:xfrm>
            <a:solidFill>
              <a:srgbClr val="186BA4"/>
            </a:solidFill>
          </p:grpSpPr>
          <p:sp>
            <p:nvSpPr>
              <p:cNvPr id="132" name="Oval 45">
                <a:extLst>
                  <a:ext uri="{FF2B5EF4-FFF2-40B4-BE49-F238E27FC236}">
                    <a16:creationId xmlns:a16="http://schemas.microsoft.com/office/drawing/2014/main" xmlns="" id="{86694F26-80D5-467D-94C4-C9C860517F5F}"/>
                  </a:ext>
                </a:extLst>
              </p:cNvPr>
              <p:cNvSpPr/>
              <p:nvPr/>
            </p:nvSpPr>
            <p:spPr>
              <a:xfrm>
                <a:off x="5102852" y="2318678"/>
                <a:ext cx="190500" cy="1905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3" name="Circle: Hollow 46">
                <a:extLst>
                  <a:ext uri="{FF2B5EF4-FFF2-40B4-BE49-F238E27FC236}">
                    <a16:creationId xmlns:a16="http://schemas.microsoft.com/office/drawing/2014/main" xmlns="" id="{B0789B4A-0620-4211-9109-6DBE9A07FE51}"/>
                  </a:ext>
                </a:extLst>
              </p:cNvPr>
              <p:cNvSpPr/>
              <p:nvPr/>
            </p:nvSpPr>
            <p:spPr>
              <a:xfrm>
                <a:off x="4983789" y="2199615"/>
                <a:ext cx="428626" cy="428626"/>
              </a:xfrm>
              <a:prstGeom prst="donut">
                <a:avLst>
                  <a:gd name="adj" fmla="val 5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0" name="Группа 259"/>
          <p:cNvGrpSpPr/>
          <p:nvPr/>
        </p:nvGrpSpPr>
        <p:grpSpPr>
          <a:xfrm>
            <a:off x="6273275" y="5156031"/>
            <a:ext cx="428626" cy="428626"/>
            <a:chOff x="6273275" y="5156031"/>
            <a:chExt cx="428626" cy="428626"/>
          </a:xfrm>
        </p:grpSpPr>
        <p:sp>
          <p:nvSpPr>
            <p:cNvPr id="259" name="Oval 45">
              <a:extLst>
                <a:ext uri="{FF2B5EF4-FFF2-40B4-BE49-F238E27FC236}">
                  <a16:creationId xmlns:a16="http://schemas.microsoft.com/office/drawing/2014/main" xmlns="" id="{86694F26-80D5-467D-94C4-C9C860517F5F}"/>
                </a:ext>
              </a:extLst>
            </p:cNvPr>
            <p:cNvSpPr/>
            <p:nvPr/>
          </p:nvSpPr>
          <p:spPr>
            <a:xfrm>
              <a:off x="6297015" y="5181356"/>
              <a:ext cx="381600" cy="38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7" name="Группа 136"/>
            <p:cNvGrpSpPr/>
            <p:nvPr/>
          </p:nvGrpSpPr>
          <p:grpSpPr>
            <a:xfrm>
              <a:off x="6273275" y="5156031"/>
              <a:ext cx="428626" cy="428626"/>
              <a:chOff x="4983789" y="2199615"/>
              <a:chExt cx="428626" cy="428626"/>
            </a:xfrm>
            <a:solidFill>
              <a:srgbClr val="173F59"/>
            </a:solidFill>
          </p:grpSpPr>
          <p:sp>
            <p:nvSpPr>
              <p:cNvPr id="138" name="Oval 45">
                <a:extLst>
                  <a:ext uri="{FF2B5EF4-FFF2-40B4-BE49-F238E27FC236}">
                    <a16:creationId xmlns:a16="http://schemas.microsoft.com/office/drawing/2014/main" xmlns="" id="{86694F26-80D5-467D-94C4-C9C860517F5F}"/>
                  </a:ext>
                </a:extLst>
              </p:cNvPr>
              <p:cNvSpPr/>
              <p:nvPr/>
            </p:nvSpPr>
            <p:spPr>
              <a:xfrm>
                <a:off x="5102852" y="2318678"/>
                <a:ext cx="190500" cy="1905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9" name="Circle: Hollow 46">
                <a:extLst>
                  <a:ext uri="{FF2B5EF4-FFF2-40B4-BE49-F238E27FC236}">
                    <a16:creationId xmlns:a16="http://schemas.microsoft.com/office/drawing/2014/main" xmlns="" id="{B0789B4A-0620-4211-9109-6DBE9A07FE51}"/>
                  </a:ext>
                </a:extLst>
              </p:cNvPr>
              <p:cNvSpPr/>
              <p:nvPr/>
            </p:nvSpPr>
            <p:spPr>
              <a:xfrm>
                <a:off x="4983789" y="2199615"/>
                <a:ext cx="428626" cy="428626"/>
              </a:xfrm>
              <a:prstGeom prst="donut">
                <a:avLst>
                  <a:gd name="adj" fmla="val 5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2" name="Группа 261"/>
          <p:cNvGrpSpPr/>
          <p:nvPr/>
        </p:nvGrpSpPr>
        <p:grpSpPr>
          <a:xfrm>
            <a:off x="3694938" y="4916771"/>
            <a:ext cx="292757" cy="292757"/>
            <a:chOff x="3694938" y="4916771"/>
            <a:chExt cx="292757" cy="292757"/>
          </a:xfrm>
        </p:grpSpPr>
        <p:sp>
          <p:nvSpPr>
            <p:cNvPr id="261" name="Oval 45">
              <a:extLst>
                <a:ext uri="{FF2B5EF4-FFF2-40B4-BE49-F238E27FC236}">
                  <a16:creationId xmlns:a16="http://schemas.microsoft.com/office/drawing/2014/main" xmlns="" id="{86694F26-80D5-467D-94C4-C9C860517F5F}"/>
                </a:ext>
              </a:extLst>
            </p:cNvPr>
            <p:cNvSpPr/>
            <p:nvPr/>
          </p:nvSpPr>
          <p:spPr>
            <a:xfrm>
              <a:off x="3697750" y="4920543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9" name="Группа 148"/>
            <p:cNvGrpSpPr/>
            <p:nvPr/>
          </p:nvGrpSpPr>
          <p:grpSpPr>
            <a:xfrm>
              <a:off x="3694938" y="4916771"/>
              <a:ext cx="292757" cy="292757"/>
              <a:chOff x="4983789" y="2199615"/>
              <a:chExt cx="428626" cy="428626"/>
            </a:xfrm>
            <a:solidFill>
              <a:srgbClr val="235D85"/>
            </a:solidFill>
          </p:grpSpPr>
          <p:sp>
            <p:nvSpPr>
              <p:cNvPr id="150" name="Oval 45">
                <a:extLst>
                  <a:ext uri="{FF2B5EF4-FFF2-40B4-BE49-F238E27FC236}">
                    <a16:creationId xmlns:a16="http://schemas.microsoft.com/office/drawing/2014/main" xmlns="" id="{86694F26-80D5-467D-94C4-C9C860517F5F}"/>
                  </a:ext>
                </a:extLst>
              </p:cNvPr>
              <p:cNvSpPr/>
              <p:nvPr/>
            </p:nvSpPr>
            <p:spPr>
              <a:xfrm>
                <a:off x="5102852" y="2318678"/>
                <a:ext cx="190500" cy="1905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1" name="Circle: Hollow 46">
                <a:extLst>
                  <a:ext uri="{FF2B5EF4-FFF2-40B4-BE49-F238E27FC236}">
                    <a16:creationId xmlns:a16="http://schemas.microsoft.com/office/drawing/2014/main" xmlns="" id="{B0789B4A-0620-4211-9109-6DBE9A07FE51}"/>
                  </a:ext>
                </a:extLst>
              </p:cNvPr>
              <p:cNvSpPr/>
              <p:nvPr/>
            </p:nvSpPr>
            <p:spPr>
              <a:xfrm>
                <a:off x="4983789" y="2199615"/>
                <a:ext cx="428626" cy="428626"/>
              </a:xfrm>
              <a:prstGeom prst="donut">
                <a:avLst>
                  <a:gd name="adj" fmla="val 5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4" name="Группа 263"/>
          <p:cNvGrpSpPr/>
          <p:nvPr/>
        </p:nvGrpSpPr>
        <p:grpSpPr>
          <a:xfrm>
            <a:off x="3694938" y="5528054"/>
            <a:ext cx="292757" cy="292757"/>
            <a:chOff x="3694938" y="5528054"/>
            <a:chExt cx="292757" cy="292757"/>
          </a:xfrm>
        </p:grpSpPr>
        <p:sp>
          <p:nvSpPr>
            <p:cNvPr id="263" name="Oval 45">
              <a:extLst>
                <a:ext uri="{FF2B5EF4-FFF2-40B4-BE49-F238E27FC236}">
                  <a16:creationId xmlns:a16="http://schemas.microsoft.com/office/drawing/2014/main" xmlns="" id="{86694F26-80D5-467D-94C4-C9C860517F5F}"/>
                </a:ext>
              </a:extLst>
            </p:cNvPr>
            <p:cNvSpPr/>
            <p:nvPr/>
          </p:nvSpPr>
          <p:spPr>
            <a:xfrm>
              <a:off x="3697361" y="5530432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2" name="Группа 151"/>
            <p:cNvGrpSpPr/>
            <p:nvPr/>
          </p:nvGrpSpPr>
          <p:grpSpPr>
            <a:xfrm>
              <a:off x="3694938" y="5528054"/>
              <a:ext cx="292757" cy="292757"/>
              <a:chOff x="4983789" y="2199615"/>
              <a:chExt cx="428626" cy="428626"/>
            </a:xfrm>
            <a:solidFill>
              <a:srgbClr val="235D85"/>
            </a:solidFill>
          </p:grpSpPr>
          <p:sp>
            <p:nvSpPr>
              <p:cNvPr id="153" name="Oval 45">
                <a:extLst>
                  <a:ext uri="{FF2B5EF4-FFF2-40B4-BE49-F238E27FC236}">
                    <a16:creationId xmlns:a16="http://schemas.microsoft.com/office/drawing/2014/main" xmlns="" id="{86694F26-80D5-467D-94C4-C9C860517F5F}"/>
                  </a:ext>
                </a:extLst>
              </p:cNvPr>
              <p:cNvSpPr/>
              <p:nvPr/>
            </p:nvSpPr>
            <p:spPr>
              <a:xfrm>
                <a:off x="5102852" y="2318678"/>
                <a:ext cx="190500" cy="1905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4" name="Circle: Hollow 46">
                <a:extLst>
                  <a:ext uri="{FF2B5EF4-FFF2-40B4-BE49-F238E27FC236}">
                    <a16:creationId xmlns:a16="http://schemas.microsoft.com/office/drawing/2014/main" xmlns="" id="{B0789B4A-0620-4211-9109-6DBE9A07FE51}"/>
                  </a:ext>
                </a:extLst>
              </p:cNvPr>
              <p:cNvSpPr/>
              <p:nvPr/>
            </p:nvSpPr>
            <p:spPr>
              <a:xfrm>
                <a:off x="4983789" y="2199615"/>
                <a:ext cx="428626" cy="428626"/>
              </a:xfrm>
              <a:prstGeom prst="donut">
                <a:avLst>
                  <a:gd name="adj" fmla="val 5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0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4" grpId="0" animBg="1"/>
      <p:bldP spid="157" grpId="0" animBg="1"/>
      <p:bldP spid="164" grpId="0" animBg="1"/>
      <p:bldP spid="166" grpId="0" animBg="1"/>
      <p:bldP spid="168" grpId="0" animBg="1"/>
      <p:bldP spid="170" grpId="0" animBg="1"/>
      <p:bldP spid="176" grpId="0" animBg="1"/>
      <p:bldP spid="1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885" y="346455"/>
            <a:ext cx="11038779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ПКО 2.0 БОЙЫНША ПАЙДАЛЫ СІЛТЕМЕЛЕР</a:t>
            </a:r>
            <a:endParaRPr lang="kk-KZ" sz="205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Шеврон 91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  <p:sp>
        <p:nvSpPr>
          <p:cNvPr id="93" name="Шеврон 92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94" name="Шеврон 93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95" name="Пятиугольник 94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9850" y="1484784"/>
            <a:ext cx="108607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Самұрық-Қазына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ұлттық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әл-ауқат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қоры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акционерлік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қоғамының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дауыс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беретін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акцияларының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қатысу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үлестерінің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елу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одан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көп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пайызы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меншік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сенімгерлік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басқару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құқығымен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Самұрық-Қазына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АҚ-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тікелей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жанама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тиесілі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заңды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тұлғалардың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сатып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алуды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жүзеге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асыру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тәртібі</a:t>
            </a:r>
            <a:r>
              <a:rPr lang="kk-K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://zakup.sk.kz/#/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ext/regulation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ПКО 2.0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біліктілік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критерийлерімен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ТЖҚ номенклатурасы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://www.skc.kz/activity/pko/pko-2-0-categories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/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Әлеуетті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жеткізушілер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ПКО 2.0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өту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бейне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нұсқаулық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://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youtu.be/kWcLZtk4FRg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Әлеуетті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жеткізушілер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ПКО 2.0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өту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пайдаланушы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нұсқаулығы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://zakup.sk.kz/#/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ext/regulation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885" y="346455"/>
            <a:ext cx="11038779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ҚОЛДАНЫЛУ </a:t>
            </a:r>
            <a:r>
              <a:rPr lang="ru-RU" sz="205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АЯСЫ</a:t>
            </a:r>
          </a:p>
        </p:txBody>
      </p:sp>
      <p:sp>
        <p:nvSpPr>
          <p:cNvPr id="92" name="Шеврон 91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  <p:sp>
        <p:nvSpPr>
          <p:cNvPr id="93" name="Шеврон 92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D9D9D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94" name="Шеврон 93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95" name="Пятиугольник 94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47643" y="2801275"/>
            <a:ext cx="1521933" cy="15219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574021" y="2627653"/>
            <a:ext cx="1868076" cy="1868076"/>
            <a:chOff x="1119258" y="2257147"/>
            <a:chExt cx="1868076" cy="1868076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3833584" y="2796493"/>
            <a:ext cx="1521933" cy="1521933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23" name="Group 19"/>
          <p:cNvGrpSpPr/>
          <p:nvPr/>
        </p:nvGrpSpPr>
        <p:grpSpPr>
          <a:xfrm>
            <a:off x="3659962" y="2622871"/>
            <a:ext cx="1868076" cy="1868076"/>
            <a:chOff x="3800237" y="2257147"/>
            <a:chExt cx="1868076" cy="1868076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173F5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173F5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173F5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173F5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173F5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173F5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173F5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173F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73F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173F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173F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CCE3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6858602" y="2792892"/>
            <a:ext cx="1521933" cy="1521933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38" name="Group 33"/>
          <p:cNvGrpSpPr/>
          <p:nvPr/>
        </p:nvGrpSpPr>
        <p:grpSpPr>
          <a:xfrm>
            <a:off x="6684980" y="2619270"/>
            <a:ext cx="1868076" cy="1868076"/>
            <a:chOff x="6546413" y="2257147"/>
            <a:chExt cx="1868076" cy="1868076"/>
          </a:xfrm>
        </p:grpSpPr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DECE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FDECE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9880225" y="2801275"/>
            <a:ext cx="1521933" cy="1521933"/>
          </a:xfrm>
          <a:prstGeom prst="ellipse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52" name="Group 47"/>
          <p:cNvGrpSpPr/>
          <p:nvPr/>
        </p:nvGrpSpPr>
        <p:grpSpPr>
          <a:xfrm>
            <a:off x="9706603" y="2627653"/>
            <a:ext cx="1868076" cy="1868076"/>
            <a:chOff x="9237196" y="2257147"/>
            <a:chExt cx="1868076" cy="1868076"/>
          </a:xfrm>
        </p:grpSpPr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65" name="文本框 93"/>
          <p:cNvSpPr txBox="1"/>
          <p:nvPr/>
        </p:nvSpPr>
        <p:spPr>
          <a:xfrm>
            <a:off x="6877140" y="3348320"/>
            <a:ext cx="1539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000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itwork.kz</a:t>
            </a:r>
            <a:endParaRPr lang="ru-RU" sz="2000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文本框 93"/>
          <p:cNvSpPr txBox="1"/>
          <p:nvPr/>
        </p:nvSpPr>
        <p:spPr>
          <a:xfrm>
            <a:off x="9820540" y="3383818"/>
            <a:ext cx="1693623" cy="36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reestr.nadloc.kz</a:t>
            </a:r>
            <a:endParaRPr lang="zh-CN" altLang="en-US" sz="16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文本框 93"/>
          <p:cNvSpPr txBox="1"/>
          <p:nvPr/>
        </p:nvSpPr>
        <p:spPr>
          <a:xfrm>
            <a:off x="3744539" y="3383818"/>
            <a:ext cx="1716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goszakup.gov.kz</a:t>
            </a:r>
            <a:endParaRPr lang="ru-RU" sz="1600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文本框 93"/>
          <p:cNvSpPr txBox="1"/>
          <p:nvPr/>
        </p:nvSpPr>
        <p:spPr>
          <a:xfrm>
            <a:off x="615568" y="3329829"/>
            <a:ext cx="17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zakup.sk.kz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0204" y="1357282"/>
            <a:ext cx="3055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«САМ</a:t>
            </a:r>
            <a:r>
              <a:rPr lang="kk-KZ" b="1" dirty="0" smtClean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ҰРЫҚ-ҚАЗЫНА</a:t>
            </a:r>
            <a:r>
              <a:rPr lang="ru-RU" b="1" dirty="0" smtClean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  <a:p>
            <a:pPr algn="ctr"/>
            <a:r>
              <a:rPr lang="ru-RU" b="1" dirty="0" smtClean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САТЫП </a:t>
            </a:r>
            <a:r>
              <a:rPr lang="ru-RU" b="1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АЛУЛАРЫ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087829" y="1361332"/>
            <a:ext cx="3012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</a:t>
            </a:r>
          </a:p>
          <a:p>
            <a:pPr algn="ctr"/>
            <a:r>
              <a:rPr lang="kk-KZ" b="1" dirty="0" smtClean="0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САТЫП АЛУЛАР</a:t>
            </a:r>
            <a:endParaRPr lang="ru-RU" b="1" dirty="0">
              <a:solidFill>
                <a:srgbClr val="173F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111950" y="1213141"/>
            <a:ext cx="3002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E942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КВАЗИМЕМЛЕКЕТТІК СЕКТОРДЫҢ САТЫП АЛУЛАРЫ</a:t>
            </a:r>
            <a:endParaRPr lang="ru-RU" b="1" dirty="0">
              <a:solidFill>
                <a:srgbClr val="E942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9124330" y="1145063"/>
            <a:ext cx="30676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FFDA0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ҚОЙНАУЫН ПАЙДАЛАНУШЫЛАРДЫҢ САТЫП </a:t>
            </a:r>
            <a:r>
              <a:rPr lang="kk-KZ" b="1" dirty="0" smtClean="0">
                <a:solidFill>
                  <a:srgbClr val="FFDA0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АЛУЛАРЫ</a:t>
            </a:r>
          </a:p>
          <a:p>
            <a:pPr algn="ctr"/>
            <a:r>
              <a:rPr lang="ru-RU" sz="1400" b="1" dirty="0" smtClean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(2022ж. </a:t>
            </a:r>
            <a:r>
              <a:rPr lang="ru-RU" sz="1400" b="1" dirty="0" err="1" smtClean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сәуірінен</a:t>
            </a:r>
            <a:r>
              <a:rPr lang="ru-RU" sz="1400" b="1" dirty="0" smtClean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бастап</a:t>
            </a:r>
            <a:r>
              <a:rPr lang="ru-RU" sz="1400" b="1" dirty="0" smtClean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b="1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25682" y="4921671"/>
            <a:ext cx="2853221" cy="1369463"/>
            <a:chOff x="34802" y="4921671"/>
            <a:chExt cx="2853221" cy="136946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A9E70902-58D4-4703-8BE5-34A9312764BE}"/>
                </a:ext>
              </a:extLst>
            </p:cNvPr>
            <p:cNvSpPr txBox="1"/>
            <p:nvPr/>
          </p:nvSpPr>
          <p:spPr>
            <a:xfrm>
              <a:off x="34802" y="4938920"/>
              <a:ext cx="1265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7F7F7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kk-KZ" sz="3200" b="1" dirty="0" smtClean="0">
                  <a:solidFill>
                    <a:srgbClr val="7F7F7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en-US" sz="3200" b="1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259CB5C8-30B9-4D81-9718-AFA0289540A1}"/>
                </a:ext>
              </a:extLst>
            </p:cNvPr>
            <p:cNvSpPr txBox="1"/>
            <p:nvPr/>
          </p:nvSpPr>
          <p:spPr>
            <a:xfrm>
              <a:off x="947971" y="4921671"/>
              <a:ext cx="1940052" cy="61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астам</a:t>
              </a:r>
              <a:r>
                <a:rPr lang="ru-RU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Тапсырыс </a:t>
              </a:r>
              <a:r>
                <a:rPr lang="ru-RU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берушілер</a:t>
              </a:r>
              <a:endPara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9E70902-58D4-4703-8BE5-34A9312764BE}"/>
                </a:ext>
              </a:extLst>
            </p:cNvPr>
            <p:cNvSpPr txBox="1"/>
            <p:nvPr/>
          </p:nvSpPr>
          <p:spPr>
            <a:xfrm>
              <a:off x="34802" y="5689111"/>
              <a:ext cx="1265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7F7F7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kk-KZ" sz="3200" b="1" dirty="0" smtClean="0">
                  <a:solidFill>
                    <a:srgbClr val="7F7F7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en-US" sz="3200" b="1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259CB5C8-30B9-4D81-9718-AFA0289540A1}"/>
                </a:ext>
              </a:extLst>
            </p:cNvPr>
            <p:cNvSpPr txBox="1"/>
            <p:nvPr/>
          </p:nvSpPr>
          <p:spPr>
            <a:xfrm>
              <a:off x="1143614" y="5671862"/>
              <a:ext cx="1690230" cy="61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16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астам</a:t>
              </a:r>
              <a:r>
                <a:rPr lang="ru-RU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Жеткізушілер</a:t>
              </a:r>
              <a:endPara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93387" y="5920191"/>
              <a:ext cx="5918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rgbClr val="7F7F7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мың</a:t>
              </a:r>
              <a:endParaRPr lang="ru-RU" sz="1400" b="1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3190790" y="4745890"/>
            <a:ext cx="2799042" cy="1545244"/>
            <a:chOff x="3081959" y="4745890"/>
            <a:chExt cx="2799042" cy="154524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259CB5C8-30B9-4D81-9718-AFA0289540A1}"/>
                </a:ext>
              </a:extLst>
            </p:cNvPr>
            <p:cNvSpPr txBox="1"/>
            <p:nvPr/>
          </p:nvSpPr>
          <p:spPr>
            <a:xfrm>
              <a:off x="4190770" y="4745890"/>
              <a:ext cx="1336411" cy="882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астам</a:t>
              </a:r>
              <a:r>
                <a:rPr lang="ru-RU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Тапсырыс </a:t>
              </a:r>
              <a:r>
                <a:rPr lang="ru-RU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берушілер</a:t>
              </a:r>
              <a:endPara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A9E70902-58D4-4703-8BE5-34A9312764BE}"/>
                </a:ext>
              </a:extLst>
            </p:cNvPr>
            <p:cNvSpPr txBox="1"/>
            <p:nvPr/>
          </p:nvSpPr>
          <p:spPr>
            <a:xfrm>
              <a:off x="3081959" y="5689111"/>
              <a:ext cx="1265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3200" b="1" dirty="0" smtClean="0">
                  <a:solidFill>
                    <a:srgbClr val="173F5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en-US" sz="3200" b="1" dirty="0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259CB5C8-30B9-4D81-9718-AFA0289540A1}"/>
                </a:ext>
              </a:extLst>
            </p:cNvPr>
            <p:cNvSpPr txBox="1"/>
            <p:nvPr/>
          </p:nvSpPr>
          <p:spPr>
            <a:xfrm>
              <a:off x="4190771" y="5671862"/>
              <a:ext cx="1690230" cy="61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16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астам</a:t>
              </a:r>
              <a:r>
                <a:rPr lang="ru-RU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Жеткізушілер</a:t>
              </a:r>
              <a:endPara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A9E70902-58D4-4703-8BE5-34A9312764BE}"/>
                </a:ext>
              </a:extLst>
            </p:cNvPr>
            <p:cNvSpPr txBox="1"/>
            <p:nvPr/>
          </p:nvSpPr>
          <p:spPr>
            <a:xfrm>
              <a:off x="3081959" y="4938744"/>
              <a:ext cx="1265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3200" b="1" dirty="0" smtClean="0">
                  <a:solidFill>
                    <a:srgbClr val="173F5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3200" b="1" dirty="0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3640544" y="5157458"/>
              <a:ext cx="5918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173F5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мың</a:t>
              </a:r>
              <a:endParaRPr lang="ru-RU" sz="1400" b="1" dirty="0">
                <a:solidFill>
                  <a:srgbClr val="173F59"/>
                </a:solidFill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3640544" y="5921257"/>
              <a:ext cx="5918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173F5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мың</a:t>
              </a:r>
              <a:endParaRPr lang="ru-RU" sz="1400" b="1" dirty="0">
                <a:solidFill>
                  <a:srgbClr val="173F59"/>
                </a:solidFill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6296989" y="4921671"/>
            <a:ext cx="2632181" cy="1369463"/>
            <a:chOff x="6027951" y="4921671"/>
            <a:chExt cx="2632181" cy="1369463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A9E70902-58D4-4703-8BE5-34A9312764BE}"/>
                </a:ext>
              </a:extLst>
            </p:cNvPr>
            <p:cNvSpPr txBox="1"/>
            <p:nvPr/>
          </p:nvSpPr>
          <p:spPr>
            <a:xfrm>
              <a:off x="6027951" y="4938920"/>
              <a:ext cx="8245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3200" b="1" dirty="0" smtClean="0">
                  <a:solidFill>
                    <a:srgbClr val="E942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en-US" sz="3200" b="1" dirty="0">
                <a:solidFill>
                  <a:srgbClr val="E942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259CB5C8-30B9-4D81-9718-AFA0289540A1}"/>
                </a:ext>
              </a:extLst>
            </p:cNvPr>
            <p:cNvSpPr txBox="1"/>
            <p:nvPr/>
          </p:nvSpPr>
          <p:spPr>
            <a:xfrm>
              <a:off x="6695560" y="4921671"/>
              <a:ext cx="1964572" cy="61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астам</a:t>
              </a:r>
              <a:r>
                <a:rPr lang="ru-RU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Тапсырыс </a:t>
              </a:r>
              <a:r>
                <a:rPr lang="ru-RU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берушілер</a:t>
              </a:r>
              <a:endPara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A9E70902-58D4-4703-8BE5-34A9312764BE}"/>
                </a:ext>
              </a:extLst>
            </p:cNvPr>
            <p:cNvSpPr txBox="1"/>
            <p:nvPr/>
          </p:nvSpPr>
          <p:spPr>
            <a:xfrm>
              <a:off x="6027951" y="5689111"/>
              <a:ext cx="1265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3200" b="1" dirty="0" smtClean="0">
                  <a:solidFill>
                    <a:srgbClr val="E942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3200" b="1" dirty="0">
                <a:solidFill>
                  <a:srgbClr val="E942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259CB5C8-30B9-4D81-9718-AFA0289540A1}"/>
                </a:ext>
              </a:extLst>
            </p:cNvPr>
            <p:cNvSpPr txBox="1"/>
            <p:nvPr/>
          </p:nvSpPr>
          <p:spPr>
            <a:xfrm>
              <a:off x="6956785" y="5671862"/>
              <a:ext cx="1703347" cy="61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16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астам</a:t>
              </a:r>
              <a:r>
                <a:rPr lang="ru-RU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Жеткізушілер</a:t>
              </a:r>
              <a:endPara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6364956" y="5921257"/>
              <a:ext cx="5918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E942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мың</a:t>
              </a:r>
              <a:endParaRPr lang="ru-RU" sz="1400" b="1" dirty="0">
                <a:solidFill>
                  <a:srgbClr val="E94244"/>
                </a:solidFill>
              </a:endParaRP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9232428" y="4921671"/>
            <a:ext cx="2857385" cy="1369463"/>
            <a:chOff x="9276622" y="4921671"/>
            <a:chExt cx="2857385" cy="1369463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A9E70902-58D4-4703-8BE5-34A9312764BE}"/>
                </a:ext>
              </a:extLst>
            </p:cNvPr>
            <p:cNvSpPr txBox="1"/>
            <p:nvPr/>
          </p:nvSpPr>
          <p:spPr>
            <a:xfrm>
              <a:off x="9276622" y="4938920"/>
              <a:ext cx="1265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3200" b="1" dirty="0">
                  <a:solidFill>
                    <a:srgbClr val="FFDA0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3200" b="1" dirty="0">
                <a:solidFill>
                  <a:srgbClr val="FFDA0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259CB5C8-30B9-4D81-9718-AFA0289540A1}"/>
                </a:ext>
              </a:extLst>
            </p:cNvPr>
            <p:cNvSpPr txBox="1"/>
            <p:nvPr/>
          </p:nvSpPr>
          <p:spPr>
            <a:xfrm>
              <a:off x="10189791" y="4921671"/>
              <a:ext cx="1944216" cy="61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астам</a:t>
              </a:r>
              <a:r>
                <a:rPr lang="ru-RU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Тапсырыс </a:t>
              </a:r>
              <a:r>
                <a:rPr lang="ru-RU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берушілер</a:t>
              </a:r>
              <a:endPara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A9E70902-58D4-4703-8BE5-34A9312764BE}"/>
                </a:ext>
              </a:extLst>
            </p:cNvPr>
            <p:cNvSpPr txBox="1"/>
            <p:nvPr/>
          </p:nvSpPr>
          <p:spPr>
            <a:xfrm>
              <a:off x="9276622" y="5689111"/>
              <a:ext cx="1265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DA0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kk-KZ" sz="3200" b="1" dirty="0">
                  <a:solidFill>
                    <a:srgbClr val="FFDA0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en-US" sz="3200" b="1" dirty="0">
                <a:solidFill>
                  <a:srgbClr val="FFDA0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259CB5C8-30B9-4D81-9718-AFA0289540A1}"/>
                </a:ext>
              </a:extLst>
            </p:cNvPr>
            <p:cNvSpPr txBox="1"/>
            <p:nvPr/>
          </p:nvSpPr>
          <p:spPr>
            <a:xfrm>
              <a:off x="10385434" y="5671862"/>
              <a:ext cx="1687230" cy="61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16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астам</a:t>
              </a:r>
              <a:r>
                <a:rPr lang="ru-RU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Жеткізушілер</a:t>
              </a:r>
              <a:endPara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9597962" y="5157458"/>
              <a:ext cx="5918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FFDA0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мың</a:t>
              </a:r>
              <a:endParaRPr lang="ru-RU" sz="1400" b="1" dirty="0">
                <a:solidFill>
                  <a:srgbClr val="FFDA07"/>
                </a:solidFill>
              </a:endParaRP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9854985" y="5921257"/>
              <a:ext cx="5918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FFDA0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мың</a:t>
              </a:r>
              <a:endParaRPr lang="ru-RU" sz="1400" b="1" dirty="0">
                <a:solidFill>
                  <a:srgbClr val="FFDA07"/>
                </a:solidFill>
              </a:endParaRP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>
            <a:off x="3081959" y="754259"/>
            <a:ext cx="0" cy="6103741"/>
          </a:xfrm>
          <a:prstGeom prst="line">
            <a:avLst/>
          </a:prstGeom>
          <a:ln w="12700">
            <a:solidFill>
              <a:srgbClr val="17335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6106080" y="754259"/>
            <a:ext cx="0" cy="6103741"/>
          </a:xfrm>
          <a:prstGeom prst="line">
            <a:avLst/>
          </a:prstGeom>
          <a:ln w="12700">
            <a:solidFill>
              <a:srgbClr val="17335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9130242" y="754259"/>
            <a:ext cx="0" cy="6103741"/>
          </a:xfrm>
          <a:prstGeom prst="line">
            <a:avLst/>
          </a:prstGeom>
          <a:ln w="12700">
            <a:solidFill>
              <a:srgbClr val="17335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885" y="346455"/>
            <a:ext cx="11038779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5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ҚАЛЫПТАСТЫРУ ӘДІСТЕМЕСІ</a:t>
            </a:r>
          </a:p>
        </p:txBody>
      </p:sp>
      <p:sp>
        <p:nvSpPr>
          <p:cNvPr id="92" name="Шеврон 91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  <p:sp>
        <p:nvSpPr>
          <p:cNvPr id="93" name="Шеврон 92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D9D9D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94" name="Шеврон 93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95" name="Пятиугольник 94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07596" y="1523239"/>
            <a:ext cx="5606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</a:t>
            </a:r>
            <a:r>
              <a:rPr lang="ru-RU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деректерін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өзектендіру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әдістемесі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("</a:t>
            </a:r>
            <a:r>
              <a:rPr lang="ru-RU" sz="14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СКК" ЖШС </a:t>
            </a:r>
            <a:r>
              <a:rPr lang="ru-RU" sz="14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бұйрығы</a:t>
            </a:r>
            <a:r>
              <a:rPr lang="ru-RU" sz="14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ru-RU" sz="1400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</a:t>
            </a:r>
            <a:r>
              <a:rPr lang="ru-RU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қалыптастыру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бекіту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регламенті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("СКК" ЖШС </a:t>
            </a:r>
            <a:r>
              <a:rPr lang="ru-RU" sz="14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бұйрығы</a:t>
            </a:r>
            <a:r>
              <a:rPr lang="ru-RU" sz="14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</a:t>
            </a:r>
            <a:r>
              <a:rPr lang="ru-RU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кодтардын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бекіту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жөніндегі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ведомствоаралық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Комиссия.</a:t>
            </a:r>
            <a:endParaRPr lang="ru-RU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37386" y="1170172"/>
            <a:ext cx="5838991" cy="5612433"/>
          </a:xfrm>
          <a:prstGeom prst="rect">
            <a:avLst/>
          </a:prstGeom>
          <a:noFill/>
          <a:ln w="19050">
            <a:solidFill>
              <a:schemeClr val="accent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356586" y="905683"/>
            <a:ext cx="3238151" cy="536438"/>
          </a:xfrm>
          <a:prstGeom prst="rect">
            <a:avLst/>
          </a:prstGeom>
          <a:solidFill>
            <a:schemeClr val="accent2">
              <a:lumMod val="25000"/>
            </a:schemeClr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НОРМАТИВТІК НЕГІЗ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780654" y="3414545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КОМИССИЯ ҚҰРАМЫ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28567" y="3791180"/>
            <a:ext cx="548588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министрлігі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Сауда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интеграция 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министрлігі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Индустрия 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инфрақұрылымдық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даму 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министрлігі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Цифрлық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даму, 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инновациялар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 аэроғарыш өнеркәсібі министрлігі</a:t>
            </a:r>
            <a:endParaRPr lang="ru-RU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«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Атамекен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ҰКП</a:t>
            </a:r>
            <a:endParaRPr lang="ru-RU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Самұрық-Қазына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Контракт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ЖШС</a:t>
            </a:r>
            <a:endParaRPr lang="ru-RU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328567" y="6167508"/>
            <a:ext cx="5485885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268081" y="6204820"/>
            <a:ext cx="5632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кодтарын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құру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бекіту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enstru.kz 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ақпараттық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жүйесінде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жүзеге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асырылады</a:t>
            </a:r>
            <a:endParaRPr lang="ru-RU" sz="16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6216409" y="1170171"/>
            <a:ext cx="5838991" cy="5612433"/>
          </a:xfrm>
          <a:prstGeom prst="rect">
            <a:avLst/>
          </a:prstGeom>
          <a:noFill/>
          <a:ln w="19050">
            <a:solidFill>
              <a:schemeClr val="accent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516828" y="905683"/>
            <a:ext cx="3238151" cy="536438"/>
          </a:xfrm>
          <a:prstGeom prst="rect">
            <a:avLst/>
          </a:prstGeom>
          <a:solidFill>
            <a:schemeClr val="accent2">
              <a:lumMod val="25000"/>
            </a:schemeClr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</a:t>
            </a:r>
            <a:endParaRPr lang="ru-RU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6697275" y="2974517"/>
            <a:ext cx="651928" cy="99972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7779472" y="3481126"/>
            <a:ext cx="651928" cy="493118"/>
          </a:xfrm>
          <a:prstGeom prst="rect">
            <a:avLst/>
          </a:prstGeom>
          <a:solidFill>
            <a:srgbClr val="1C7CBB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9578301" y="2531315"/>
            <a:ext cx="651928" cy="144293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0751544" y="3465880"/>
            <a:ext cx="651928" cy="508364"/>
          </a:xfrm>
          <a:prstGeom prst="rect">
            <a:avLst/>
          </a:prstGeom>
          <a:solidFill>
            <a:srgbClr val="1C7CBB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 flipV="1">
            <a:off x="6561176" y="3992773"/>
            <a:ext cx="1961503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6931022" y="1584937"/>
            <a:ext cx="1221809" cy="489534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ж.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9882478" y="1626045"/>
            <a:ext cx="1221809" cy="489534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ж.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635787" y="2571822"/>
            <a:ext cx="751115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1 465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797756" y="3142925"/>
            <a:ext cx="644979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284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523264" y="2139291"/>
            <a:ext cx="821207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11 412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0745309" y="3128686"/>
            <a:ext cx="620486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350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317030" y="4002298"/>
            <a:ext cx="1412417" cy="55109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</a:pPr>
            <a:r>
              <a:rPr lang="ru-RU" sz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Қаралған</a:t>
            </a:r>
            <a:r>
              <a:rPr lang="ru-RU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өтінімдер</a:t>
            </a:r>
            <a:endParaRPr lang="ru-RU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598049" y="4057755"/>
            <a:ext cx="1106400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</a:pPr>
            <a:r>
              <a:rPr lang="ru-RU" sz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Бекітілді</a:t>
            </a:r>
            <a:endParaRPr lang="ru-RU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211280" y="3976387"/>
            <a:ext cx="1412417" cy="55109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</a:pPr>
            <a:r>
              <a:rPr lang="ru-RU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Қаралған</a:t>
            </a:r>
            <a:r>
              <a:rPr lang="ru-RU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өтінімдер</a:t>
            </a:r>
            <a:endParaRPr lang="ru-RU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0548490" y="4028688"/>
            <a:ext cx="1106400" cy="75627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</a:pPr>
            <a:r>
              <a:rPr lang="ru-RU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Бекітілді</a:t>
            </a:r>
            <a:endParaRPr lang="ru-RU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</a:pPr>
            <a:endParaRPr lang="ru-RU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8" name="Прямая соединительная линия 147"/>
          <p:cNvCxnSpPr/>
          <p:nvPr/>
        </p:nvCxnSpPr>
        <p:spPr>
          <a:xfrm>
            <a:off x="6317030" y="4588680"/>
            <a:ext cx="5485885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253145" y="5370202"/>
            <a:ext cx="5802255" cy="139747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01.06.2022 ж.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51 589 код </a:t>
            </a:r>
            <a:r>
              <a:rPr lang="ru-RU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қолданылады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i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тауарлар</a:t>
            </a:r>
            <a:r>
              <a:rPr lang="ru-RU" sz="16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49 216;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i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жұмыстар</a:t>
            </a:r>
            <a:r>
              <a:rPr lang="ru-RU" sz="16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530;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i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</a:t>
            </a:r>
            <a:r>
              <a:rPr lang="ru-RU" sz="16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1 843.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6253145" y="4721078"/>
            <a:ext cx="5738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</a:t>
            </a:r>
            <a:r>
              <a:rPr lang="ru-RU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оңтайландыру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жүргізілді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Кодтардың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саны </a:t>
            </a:r>
            <a:r>
              <a:rPr lang="ru-RU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55 540-тан </a:t>
            </a:r>
            <a:r>
              <a:rPr lang="ru-RU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</a:t>
            </a:r>
            <a:r>
              <a:rPr lang="ru-RU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383-ке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қысқартылды</a:t>
            </a:r>
            <a:r>
              <a:rPr lang="ru-RU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9451025" y="3992773"/>
            <a:ext cx="208471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0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885" y="346455"/>
            <a:ext cx="11038779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5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ҚАЛЫПТАСТЫРУ ӘДІСТЕМЕСІ</a:t>
            </a:r>
          </a:p>
        </p:txBody>
      </p:sp>
      <p:sp>
        <p:nvSpPr>
          <p:cNvPr id="92" name="Шеврон 91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  <p:sp>
        <p:nvSpPr>
          <p:cNvPr id="93" name="Шеврон 92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D9D9D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94" name="Шеврон 93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95" name="Пятиугольник 94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51540" y="849454"/>
            <a:ext cx="3986026" cy="879636"/>
          </a:xfrm>
          <a:prstGeom prst="rect">
            <a:avLst/>
          </a:prstGeom>
          <a:solidFill>
            <a:srgbClr val="173F59"/>
          </a:solidFill>
          <a:ln w="19050">
            <a:solidFill>
              <a:srgbClr val="173F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КОДЫН 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ҚОСУҒА ӨТІНІШ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ҚАЛЫПТАСТЫРУ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орган, </a:t>
            </a:r>
            <a:r>
              <a:rPr lang="ru-RU" sz="1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ұлттық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компания, </a:t>
            </a:r>
            <a:r>
              <a:rPr lang="kk-KZ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заңды/жеке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тұлға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51540" y="2264983"/>
            <a:ext cx="3986026" cy="582635"/>
          </a:xfrm>
          <a:prstGeom prst="rect">
            <a:avLst/>
          </a:prstGeom>
          <a:solidFill>
            <a:schemeClr val="bg1"/>
          </a:solidFill>
          <a:ln w="19050">
            <a:solidFill>
              <a:srgbClr val="173F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ӨТІНІМДІ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(СКК </a:t>
            </a:r>
            <a:r>
              <a:rPr lang="ru-RU" sz="1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сарапшысы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112879" y="5913674"/>
            <a:ext cx="2508463" cy="844509"/>
          </a:xfrm>
          <a:prstGeom prst="rect">
            <a:avLst/>
          </a:prstGeom>
          <a:solidFill>
            <a:srgbClr val="1D927D"/>
          </a:solidFill>
          <a:ln w="19050">
            <a:solidFill>
              <a:srgbClr val="1D92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 ЕНС ТРУ КОДЫН ЖАСАУ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(АҚПАРАТТЫҚ ЖҮЙЕ)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Ромб 38"/>
          <p:cNvSpPr/>
          <p:nvPr/>
        </p:nvSpPr>
        <p:spPr>
          <a:xfrm>
            <a:off x="4019348" y="4576303"/>
            <a:ext cx="2524818" cy="922114"/>
          </a:xfrm>
          <a:prstGeom prst="diamond">
            <a:avLst/>
          </a:prstGeom>
          <a:solidFill>
            <a:schemeClr val="bg1"/>
          </a:solidFill>
          <a:ln w="19050">
            <a:solidFill>
              <a:srgbClr val="173F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1316" y="3396200"/>
            <a:ext cx="2884054" cy="761511"/>
          </a:xfrm>
          <a:prstGeom prst="rect">
            <a:avLst/>
          </a:prstGeom>
          <a:solidFill>
            <a:schemeClr val="bg1"/>
          </a:solidFill>
          <a:ln w="19050">
            <a:solidFill>
              <a:srgbClr val="173F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ҰСЫНЫЛҒАН КОДПЕН ӨТІНІШ БЕРУШІГЕ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ҚАЙТАРУ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(СКК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сарапшысы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272407" y="3396599"/>
            <a:ext cx="3227867" cy="760712"/>
          </a:xfrm>
          <a:prstGeom prst="rect">
            <a:avLst/>
          </a:prstGeom>
          <a:solidFill>
            <a:schemeClr val="bg1"/>
          </a:solidFill>
          <a:ln w="19050">
            <a:solidFill>
              <a:srgbClr val="173F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КОМИССИЯНЫҢ ҚАРАУЫ ҮШІН АЙҚЫНДАМА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ҚАЛЫПТАСТЫРУ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(СКК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сарапшысы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2233083" y="2556300"/>
            <a:ext cx="0" cy="839900"/>
          </a:xfrm>
          <a:prstGeom prst="straightConnector1">
            <a:avLst/>
          </a:prstGeom>
          <a:ln w="12700">
            <a:solidFill>
              <a:srgbClr val="173F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6" idx="2"/>
            <a:endCxn id="37" idx="0"/>
          </p:cNvCxnSpPr>
          <p:nvPr/>
        </p:nvCxnSpPr>
        <p:spPr>
          <a:xfrm>
            <a:off x="5244553" y="1729090"/>
            <a:ext cx="0" cy="535893"/>
          </a:xfrm>
          <a:prstGeom prst="straightConnector1">
            <a:avLst/>
          </a:prstGeom>
          <a:ln w="12700">
            <a:solidFill>
              <a:srgbClr val="173F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044566" y="2219239"/>
            <a:ext cx="1293341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 бар</a:t>
            </a:r>
            <a:endParaRPr lang="ru-RU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229856" y="2556300"/>
            <a:ext cx="1021684" cy="0"/>
          </a:xfrm>
          <a:prstGeom prst="line">
            <a:avLst/>
          </a:prstGeom>
          <a:ln w="12700">
            <a:solidFill>
              <a:srgbClr val="17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7" idx="2"/>
          </p:cNvCxnSpPr>
          <p:nvPr/>
        </p:nvCxnSpPr>
        <p:spPr>
          <a:xfrm>
            <a:off x="5244553" y="2847618"/>
            <a:ext cx="0" cy="545704"/>
          </a:xfrm>
          <a:prstGeom prst="straightConnector1">
            <a:avLst/>
          </a:prstGeom>
          <a:ln w="12700">
            <a:solidFill>
              <a:srgbClr val="173F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259831" y="2902764"/>
            <a:ext cx="909224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 </a:t>
            </a:r>
            <a:r>
              <a:rPr lang="ru-RU" sz="1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жоқ</a:t>
            </a:r>
            <a:r>
              <a:rPr lang="ru-RU" sz="1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607523" y="4576303"/>
            <a:ext cx="2404063" cy="852970"/>
          </a:xfrm>
          <a:prstGeom prst="rect">
            <a:avLst/>
          </a:prstGeom>
          <a:solidFill>
            <a:schemeClr val="bg1"/>
          </a:solidFill>
          <a:ln w="19050">
            <a:solidFill>
              <a:srgbClr val="173F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 БЕРУШІГЕ ПЫСЫҚТАУҒА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ҚАЙТАРУ</a:t>
            </a:r>
            <a:endParaRPr lang="en-US" sz="14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СКК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сарапшысы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49" name="Прямая со стрелкой 48"/>
          <p:cNvCxnSpPr>
            <a:stCxn id="39" idx="2"/>
          </p:cNvCxnSpPr>
          <p:nvPr/>
        </p:nvCxnSpPr>
        <p:spPr>
          <a:xfrm flipH="1">
            <a:off x="5281756" y="5498417"/>
            <a:ext cx="1" cy="415257"/>
          </a:xfrm>
          <a:prstGeom prst="straightConnector1">
            <a:avLst/>
          </a:prstGeom>
          <a:ln w="12700">
            <a:solidFill>
              <a:srgbClr val="173F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265440" y="5452231"/>
            <a:ext cx="478110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ия</a:t>
            </a:r>
            <a:endParaRPr lang="ru-RU" sz="14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36030" y="4670899"/>
            <a:ext cx="679629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жоқ</a:t>
            </a:r>
            <a:endParaRPr lang="ru-RU" sz="14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6544166" y="5047782"/>
            <a:ext cx="3063357" cy="0"/>
          </a:xfrm>
          <a:prstGeom prst="straightConnector1">
            <a:avLst/>
          </a:prstGeom>
          <a:ln w="12700">
            <a:solidFill>
              <a:srgbClr val="173F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0839024" y="1272897"/>
            <a:ext cx="0" cy="3285040"/>
          </a:xfrm>
          <a:prstGeom prst="line">
            <a:avLst/>
          </a:prstGeom>
          <a:ln w="12700">
            <a:solidFill>
              <a:srgbClr val="17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36" idx="3"/>
          </p:cNvCxnSpPr>
          <p:nvPr/>
        </p:nvCxnSpPr>
        <p:spPr>
          <a:xfrm flipH="1">
            <a:off x="7237566" y="1272897"/>
            <a:ext cx="3598564" cy="0"/>
          </a:xfrm>
          <a:prstGeom prst="straightConnector1">
            <a:avLst/>
          </a:prstGeom>
          <a:ln w="12700">
            <a:solidFill>
              <a:srgbClr val="173F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40" idx="0"/>
          </p:cNvCxnSpPr>
          <p:nvPr/>
        </p:nvCxnSpPr>
        <p:spPr>
          <a:xfrm>
            <a:off x="1483033" y="1289272"/>
            <a:ext cx="0" cy="2106928"/>
          </a:xfrm>
          <a:prstGeom prst="line">
            <a:avLst/>
          </a:prstGeom>
          <a:ln w="12700">
            <a:solidFill>
              <a:srgbClr val="17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487488" y="1294035"/>
            <a:ext cx="1746800" cy="0"/>
          </a:xfrm>
          <a:prstGeom prst="straightConnector1">
            <a:avLst/>
          </a:prstGeom>
          <a:ln w="12700">
            <a:solidFill>
              <a:srgbClr val="173F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209712" y="2795041"/>
            <a:ext cx="1626418" cy="61264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дәлелдеу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базасын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ұсыну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5314" y="5241688"/>
            <a:ext cx="3201801" cy="1289753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285750" indent="-285750">
              <a:spcBef>
                <a:spcPts val="1800"/>
              </a:spcBef>
              <a:buFont typeface="Wingdings" pitchFamily="2" charset="2"/>
              <a:buChar char="§"/>
            </a:pP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Қайталанудың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болмауы</a:t>
            </a:r>
            <a:endParaRPr lang="ru-RU" sz="1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НҚА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қарама-қайшылығы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жоқ</a:t>
            </a:r>
            <a:endParaRPr lang="ru-RU" sz="1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800"/>
              </a:spcBef>
              <a:buFont typeface="Wingdings" pitchFamily="2" charset="2"/>
              <a:buChar char="§"/>
            </a:pP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әлелдеу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базасы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болуы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449210" y="4833254"/>
            <a:ext cx="171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КОМИССИЯНЫҢ ҚАРАУЫ</a:t>
            </a:r>
          </a:p>
        </p:txBody>
      </p:sp>
      <p:cxnSp>
        <p:nvCxnSpPr>
          <p:cNvPr id="60" name="Прямая со стрелкой 59"/>
          <p:cNvCxnSpPr>
            <a:endCxn id="39" idx="0"/>
          </p:cNvCxnSpPr>
          <p:nvPr/>
        </p:nvCxnSpPr>
        <p:spPr>
          <a:xfrm>
            <a:off x="5281756" y="4149170"/>
            <a:ext cx="1" cy="427133"/>
          </a:xfrm>
          <a:prstGeom prst="straightConnector1">
            <a:avLst/>
          </a:prstGeom>
          <a:ln w="12700">
            <a:solidFill>
              <a:srgbClr val="173F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17412" y="4849416"/>
            <a:ext cx="19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ПРИНЦИПТЕР: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489677" y="3468218"/>
            <a:ext cx="21799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ҚМ; СИМ; ЦДИАӨМ; </a:t>
            </a:r>
          </a:p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ИИДМ; ҰКП; СКК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504729" y="3393990"/>
            <a:ext cx="2037909" cy="764010"/>
          </a:xfrm>
          <a:prstGeom prst="rect">
            <a:avLst/>
          </a:prstGeom>
          <a:noFill/>
          <a:ln w="19050">
            <a:solidFill>
              <a:srgbClr val="173F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885" y="346455"/>
            <a:ext cx="11038779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5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КОДЫН ҚҰРУ</a:t>
            </a:r>
          </a:p>
        </p:txBody>
      </p:sp>
      <p:sp>
        <p:nvSpPr>
          <p:cNvPr id="92" name="Шеврон 91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  <p:sp>
        <p:nvSpPr>
          <p:cNvPr id="93" name="Шеврон 92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D9D9D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94" name="Шеврон 93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95" name="Пятиугольник 94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5290" y="3772211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 Х Х Х Х Х</a:t>
            </a:r>
            <a:endParaRPr lang="ru-RU" sz="3200" b="1" dirty="0">
              <a:solidFill>
                <a:srgbClr val="173F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330996" y="3757921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 Х Х</a:t>
            </a:r>
            <a:endParaRPr lang="ru-RU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678361" y="3757920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 Х Х Х Х Х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18599" y="4259153"/>
            <a:ext cx="982962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600" dirty="0" smtClean="0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 </a:t>
            </a:r>
            <a:r>
              <a:rPr lang="ru-RU" sz="1600" dirty="0" err="1" smtClean="0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</a:t>
            </a:r>
            <a:r>
              <a:rPr lang="ru-RU" sz="1600" dirty="0" smtClean="0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49201" y="4244863"/>
            <a:ext cx="982962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</a:t>
            </a:r>
            <a:r>
              <a:rPr lang="ru-RU" sz="16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</a:t>
            </a:r>
            <a:r>
              <a:rPr lang="ru-RU" sz="1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379803" y="4244863"/>
            <a:ext cx="982962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946826" y="3772210"/>
            <a:ext cx="52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ru-RU" sz="3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35640" y="3757919"/>
            <a:ext cx="52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ru-RU" sz="3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72724" y="3373327"/>
            <a:ext cx="1346844" cy="551090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2400" dirty="0" smtClean="0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 ВЭД </a:t>
            </a:r>
          </a:p>
        </p:txBody>
      </p:sp>
      <p:sp>
        <p:nvSpPr>
          <p:cNvPr id="72" name="Правая фигурная скобка 71"/>
          <p:cNvSpPr/>
          <p:nvPr/>
        </p:nvSpPr>
        <p:spPr>
          <a:xfrm rot="16200000">
            <a:off x="3593348" y="515749"/>
            <a:ext cx="330186" cy="5731103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9470" y="1492980"/>
            <a:ext cx="7710765" cy="1289753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СКПП</a:t>
            </a:r>
            <a:r>
              <a:rPr 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Өнеркәсіптік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өнімнің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анықтамалық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жіктеуіші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СКУ</a:t>
            </a:r>
            <a:r>
              <a:rPr 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Қызметтердің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анықтамалық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жіктеуіші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СКПСХ</a:t>
            </a:r>
            <a:r>
              <a:rPr 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орман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балық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шаруашылығы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өнімдерінің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анықтамалық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жіктеуіші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СКУВТ</a:t>
            </a:r>
            <a:r>
              <a:rPr 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Ішкі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сауда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қызметтерінің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анықтамалық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жіктеуіші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Правая фигурная скобка 73"/>
          <p:cNvSpPr/>
          <p:nvPr/>
        </p:nvSpPr>
        <p:spPr>
          <a:xfrm rot="16200000">
            <a:off x="5921122" y="-3816965"/>
            <a:ext cx="205020" cy="1026148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108419"/>
              </p:ext>
            </p:extLst>
          </p:nvPr>
        </p:nvGraphicFramePr>
        <p:xfrm>
          <a:off x="1" y="4825831"/>
          <a:ext cx="12191999" cy="194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4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25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57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221111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Жаңа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пневматикалық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резеңке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шиналар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221111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Жеңіл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автомобильдерге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арналған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жаңа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пневматикалық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резеңке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шиналар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221111.</a:t>
                      </a: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4953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000031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953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Жеңіл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автомобильге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арналған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шина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37028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ru-RU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37028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қысқы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37028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ru-RU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37028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радиалды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37028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ru-RU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37028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шеңбер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37028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37028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диаметрі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37028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19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37028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310011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Отыруға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арналған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металл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негізінен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жиһаз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жақтаумен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310011.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Отыруға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арналған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жұмсақ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жиһаз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металл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жақтаумен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310011.</a:t>
                      </a: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</a:t>
                      </a: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4953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000000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Кеңсе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бөлмесінен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басқа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орындық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металл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жақтау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былғарыдан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жасалған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төсеніш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жұмсақ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4806792" y="807684"/>
            <a:ext cx="2433680" cy="458757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rgbClr val="04953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– 15 </a:t>
            </a:r>
            <a:r>
              <a:rPr lang="ru-RU" b="1" dirty="0" err="1" smtClean="0">
                <a:solidFill>
                  <a:srgbClr val="04953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</a:t>
            </a:r>
            <a:endParaRPr lang="ru-RU" sz="1600" b="1" i="1" dirty="0" smtClean="0">
              <a:solidFill>
                <a:srgbClr val="049536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Правая фигурная скобка 76"/>
          <p:cNvSpPr/>
          <p:nvPr/>
        </p:nvSpPr>
        <p:spPr>
          <a:xfrm rot="10800000">
            <a:off x="1464096" y="1544268"/>
            <a:ext cx="330186" cy="115396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303831" y="2846875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ru-RU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</a:t>
            </a:r>
            <a:endParaRPr lang="ru-RU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6356" y="1826088"/>
            <a:ext cx="1623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БЮРОСЫНЫҢ АНЫҚТАМАЛАРЫ</a:t>
            </a:r>
            <a:endParaRPr lang="ru-RU" sz="1200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885" y="346455"/>
            <a:ext cx="11038779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5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ЖЕТІЛДІРУІ. ТИПТІК ТЕХНИКАЛЫҚ ЕРЕКШЕЛІК.</a:t>
            </a:r>
          </a:p>
        </p:txBody>
      </p:sp>
      <p:sp>
        <p:nvSpPr>
          <p:cNvPr id="92" name="Шеврон 91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  <p:sp>
        <p:nvSpPr>
          <p:cNvPr id="93" name="Шеврон 92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D9D9D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94" name="Шеврон 93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95" name="Пятиугольник 94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5235" y="926998"/>
            <a:ext cx="11753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ТАПСЫРЫС БЕРУШІНІҢ САТЫП АЛЫНАТЫН ТАУАРДЫҢ ҚАЖЕТТІ СИПАТТАМАЛАРЫН ТАҢДАУЫ</a:t>
            </a:r>
          </a:p>
        </p:txBody>
      </p:sp>
      <p:sp>
        <p:nvSpPr>
          <p:cNvPr id="38" name="任意多边形 70"/>
          <p:cNvSpPr>
            <a:spLocks/>
          </p:cNvSpPr>
          <p:nvPr/>
        </p:nvSpPr>
        <p:spPr bwMode="auto">
          <a:xfrm rot="5400000">
            <a:off x="64189" y="1685987"/>
            <a:ext cx="2273437" cy="1760195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02919F"/>
          </a:solidFill>
          <a:ln w="25400">
            <a:solidFill>
              <a:srgbClr val="02919F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任意多边形 70"/>
          <p:cNvSpPr>
            <a:spLocks/>
          </p:cNvSpPr>
          <p:nvPr/>
        </p:nvSpPr>
        <p:spPr bwMode="auto">
          <a:xfrm rot="5400000">
            <a:off x="2039231" y="1685987"/>
            <a:ext cx="2273437" cy="1760195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02919F"/>
          </a:solidFill>
          <a:ln w="25400">
            <a:solidFill>
              <a:srgbClr val="02919F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任意多边形 70"/>
          <p:cNvSpPr>
            <a:spLocks/>
          </p:cNvSpPr>
          <p:nvPr/>
        </p:nvSpPr>
        <p:spPr bwMode="auto">
          <a:xfrm rot="5400000">
            <a:off x="4014272" y="1685987"/>
            <a:ext cx="2273437" cy="1760195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02919F"/>
          </a:solidFill>
          <a:ln w="25400">
            <a:solidFill>
              <a:srgbClr val="02919F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任意多边形 70"/>
          <p:cNvSpPr>
            <a:spLocks/>
          </p:cNvSpPr>
          <p:nvPr/>
        </p:nvSpPr>
        <p:spPr bwMode="auto">
          <a:xfrm rot="5400000">
            <a:off x="5989313" y="1685987"/>
            <a:ext cx="2273437" cy="1760195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02919F"/>
          </a:solidFill>
          <a:ln w="25400">
            <a:solidFill>
              <a:srgbClr val="02919F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任意多边形 70"/>
          <p:cNvSpPr>
            <a:spLocks/>
          </p:cNvSpPr>
          <p:nvPr/>
        </p:nvSpPr>
        <p:spPr bwMode="auto">
          <a:xfrm rot="5400000">
            <a:off x="7964355" y="1685987"/>
            <a:ext cx="2273437" cy="1760195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02919F"/>
          </a:solidFill>
          <a:ln w="25400">
            <a:solidFill>
              <a:srgbClr val="02919F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任意多边形 70"/>
          <p:cNvSpPr>
            <a:spLocks/>
          </p:cNvSpPr>
          <p:nvPr/>
        </p:nvSpPr>
        <p:spPr bwMode="auto">
          <a:xfrm rot="5400000">
            <a:off x="9939396" y="1685987"/>
            <a:ext cx="2273437" cy="1760195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02919F"/>
          </a:solidFill>
          <a:ln w="25400">
            <a:solidFill>
              <a:srgbClr val="02919F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任意多边形 70"/>
          <p:cNvSpPr>
            <a:spLocks/>
          </p:cNvSpPr>
          <p:nvPr/>
        </p:nvSpPr>
        <p:spPr bwMode="auto">
          <a:xfrm rot="5400000">
            <a:off x="64189" y="4109898"/>
            <a:ext cx="2273437" cy="1760195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02919F"/>
          </a:solidFill>
          <a:ln w="25400">
            <a:solidFill>
              <a:srgbClr val="02919F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任意多边形 70"/>
          <p:cNvSpPr>
            <a:spLocks/>
          </p:cNvSpPr>
          <p:nvPr/>
        </p:nvSpPr>
        <p:spPr bwMode="auto">
          <a:xfrm rot="5400000">
            <a:off x="2039231" y="4109898"/>
            <a:ext cx="2273437" cy="1760195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02919F"/>
          </a:solidFill>
          <a:ln w="25400">
            <a:solidFill>
              <a:srgbClr val="02919F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任意多边形 70"/>
          <p:cNvSpPr>
            <a:spLocks/>
          </p:cNvSpPr>
          <p:nvPr/>
        </p:nvSpPr>
        <p:spPr bwMode="auto">
          <a:xfrm rot="5400000">
            <a:off x="4014272" y="4109898"/>
            <a:ext cx="2273437" cy="1760195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02919F"/>
          </a:solidFill>
          <a:ln w="25400">
            <a:solidFill>
              <a:srgbClr val="02919F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任意多边形 70"/>
          <p:cNvSpPr>
            <a:spLocks/>
          </p:cNvSpPr>
          <p:nvPr/>
        </p:nvSpPr>
        <p:spPr bwMode="auto">
          <a:xfrm rot="5400000">
            <a:off x="5989313" y="4109898"/>
            <a:ext cx="2273437" cy="1760195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02919F"/>
          </a:solidFill>
          <a:ln w="25400">
            <a:solidFill>
              <a:srgbClr val="02919F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任意多边形 70"/>
          <p:cNvSpPr>
            <a:spLocks/>
          </p:cNvSpPr>
          <p:nvPr/>
        </p:nvSpPr>
        <p:spPr bwMode="auto">
          <a:xfrm rot="5400000">
            <a:off x="7964355" y="4109898"/>
            <a:ext cx="2273437" cy="1760195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02919F"/>
          </a:solidFill>
          <a:ln w="25400">
            <a:solidFill>
              <a:srgbClr val="02919F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任意多边形 70"/>
          <p:cNvSpPr>
            <a:spLocks/>
          </p:cNvSpPr>
          <p:nvPr/>
        </p:nvSpPr>
        <p:spPr bwMode="auto">
          <a:xfrm rot="5400000">
            <a:off x="9939396" y="4109898"/>
            <a:ext cx="2273437" cy="1760195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02919F"/>
          </a:solidFill>
          <a:ln w="25400">
            <a:solidFill>
              <a:srgbClr val="02919F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91345" y="6277188"/>
            <a:ext cx="11881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САТЫП АЛУДЫҢ АҚПАРАТТЫҚ ЖҮЙЕСІ ТЕХНИКАЛЫҚ ЕРЕКШЕЛІКТІ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АВТОМАТТЫ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ТҮРДЕ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ҚАЛЫПТАСТЫРАДЫ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矩形 45"/>
          <p:cNvSpPr/>
          <p:nvPr/>
        </p:nvSpPr>
        <p:spPr>
          <a:xfrm>
            <a:off x="320810" y="1804995"/>
            <a:ext cx="1760195" cy="282464"/>
          </a:xfrm>
          <a:prstGeom prst="rect">
            <a:avLst/>
          </a:prstGeom>
          <a:solidFill>
            <a:srgbClr val="02919F"/>
          </a:solidFill>
          <a:ln>
            <a:solidFill>
              <a:srgbClr val="02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矩形 45"/>
          <p:cNvSpPr/>
          <p:nvPr/>
        </p:nvSpPr>
        <p:spPr>
          <a:xfrm>
            <a:off x="2295851" y="1804995"/>
            <a:ext cx="1760195" cy="282464"/>
          </a:xfrm>
          <a:prstGeom prst="rect">
            <a:avLst/>
          </a:prstGeom>
          <a:solidFill>
            <a:srgbClr val="02919F"/>
          </a:solidFill>
          <a:ln>
            <a:solidFill>
              <a:srgbClr val="02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矩形 45"/>
          <p:cNvSpPr/>
          <p:nvPr/>
        </p:nvSpPr>
        <p:spPr>
          <a:xfrm>
            <a:off x="4270892" y="1813480"/>
            <a:ext cx="1760195" cy="282464"/>
          </a:xfrm>
          <a:prstGeom prst="rect">
            <a:avLst/>
          </a:prstGeom>
          <a:solidFill>
            <a:srgbClr val="02919F"/>
          </a:solidFill>
          <a:ln>
            <a:solidFill>
              <a:srgbClr val="02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矩形 45"/>
          <p:cNvSpPr/>
          <p:nvPr/>
        </p:nvSpPr>
        <p:spPr>
          <a:xfrm>
            <a:off x="6245933" y="1813480"/>
            <a:ext cx="1760195" cy="282464"/>
          </a:xfrm>
          <a:prstGeom prst="rect">
            <a:avLst/>
          </a:prstGeom>
          <a:solidFill>
            <a:srgbClr val="02919F"/>
          </a:solidFill>
          <a:ln>
            <a:solidFill>
              <a:srgbClr val="02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矩形 45"/>
          <p:cNvSpPr/>
          <p:nvPr/>
        </p:nvSpPr>
        <p:spPr>
          <a:xfrm>
            <a:off x="8221995" y="1813480"/>
            <a:ext cx="1760195" cy="282464"/>
          </a:xfrm>
          <a:prstGeom prst="rect">
            <a:avLst/>
          </a:prstGeom>
          <a:solidFill>
            <a:srgbClr val="02919F"/>
          </a:solidFill>
          <a:ln>
            <a:solidFill>
              <a:srgbClr val="02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矩形 45"/>
          <p:cNvSpPr/>
          <p:nvPr/>
        </p:nvSpPr>
        <p:spPr>
          <a:xfrm>
            <a:off x="10196017" y="1813480"/>
            <a:ext cx="1760195" cy="282464"/>
          </a:xfrm>
          <a:prstGeom prst="rect">
            <a:avLst/>
          </a:prstGeom>
          <a:solidFill>
            <a:srgbClr val="02919F"/>
          </a:solidFill>
          <a:ln>
            <a:solidFill>
              <a:srgbClr val="02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矩形 45"/>
          <p:cNvSpPr/>
          <p:nvPr/>
        </p:nvSpPr>
        <p:spPr>
          <a:xfrm>
            <a:off x="320810" y="4226280"/>
            <a:ext cx="1760195" cy="282464"/>
          </a:xfrm>
          <a:prstGeom prst="rect">
            <a:avLst/>
          </a:prstGeom>
          <a:solidFill>
            <a:srgbClr val="02919F"/>
          </a:solidFill>
          <a:ln>
            <a:solidFill>
              <a:srgbClr val="02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矩形 45"/>
          <p:cNvSpPr/>
          <p:nvPr/>
        </p:nvSpPr>
        <p:spPr>
          <a:xfrm>
            <a:off x="2295851" y="4226280"/>
            <a:ext cx="1760195" cy="282464"/>
          </a:xfrm>
          <a:prstGeom prst="rect">
            <a:avLst/>
          </a:prstGeom>
          <a:solidFill>
            <a:srgbClr val="02919F"/>
          </a:solidFill>
          <a:ln>
            <a:solidFill>
              <a:srgbClr val="02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矩形 45"/>
          <p:cNvSpPr/>
          <p:nvPr/>
        </p:nvSpPr>
        <p:spPr>
          <a:xfrm>
            <a:off x="4270892" y="4226280"/>
            <a:ext cx="1760195" cy="282464"/>
          </a:xfrm>
          <a:prstGeom prst="rect">
            <a:avLst/>
          </a:prstGeom>
          <a:solidFill>
            <a:srgbClr val="02919F"/>
          </a:solidFill>
          <a:ln>
            <a:solidFill>
              <a:srgbClr val="02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矩形 45"/>
          <p:cNvSpPr/>
          <p:nvPr/>
        </p:nvSpPr>
        <p:spPr>
          <a:xfrm>
            <a:off x="6245933" y="4249290"/>
            <a:ext cx="1760195" cy="282464"/>
          </a:xfrm>
          <a:prstGeom prst="rect">
            <a:avLst/>
          </a:prstGeom>
          <a:solidFill>
            <a:srgbClr val="02919F"/>
          </a:solidFill>
          <a:ln>
            <a:solidFill>
              <a:srgbClr val="02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矩形 45"/>
          <p:cNvSpPr/>
          <p:nvPr/>
        </p:nvSpPr>
        <p:spPr>
          <a:xfrm>
            <a:off x="8230620" y="4249289"/>
            <a:ext cx="1760195" cy="442053"/>
          </a:xfrm>
          <a:prstGeom prst="rect">
            <a:avLst/>
          </a:prstGeom>
          <a:solidFill>
            <a:srgbClr val="02919F"/>
          </a:solidFill>
          <a:ln>
            <a:solidFill>
              <a:srgbClr val="02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矩形 45"/>
          <p:cNvSpPr/>
          <p:nvPr/>
        </p:nvSpPr>
        <p:spPr>
          <a:xfrm>
            <a:off x="10205661" y="4247082"/>
            <a:ext cx="1760195" cy="444260"/>
          </a:xfrm>
          <a:prstGeom prst="rect">
            <a:avLst/>
          </a:prstGeom>
          <a:solidFill>
            <a:srgbClr val="02919F"/>
          </a:solidFill>
          <a:ln>
            <a:solidFill>
              <a:srgbClr val="02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03444" y="1782580"/>
            <a:ext cx="1537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kk-KZ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ҮСІ</a:t>
            </a: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407198" y="1770046"/>
            <a:ext cx="1537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ПІШІНІ</a:t>
            </a: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32157" y="4203648"/>
            <a:ext cx="1537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ТЕРЕҢДІГІ</a:t>
            </a: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438138" y="4197864"/>
            <a:ext cx="1537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БИІКТІГІ</a:t>
            </a: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382239" y="4188604"/>
            <a:ext cx="1537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ЕНІ</a:t>
            </a: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357280" y="4208698"/>
            <a:ext cx="1537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САЛМАҒЫ</a:t>
            </a: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332323" y="4254831"/>
            <a:ext cx="15375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КЛАВИАТУРА СӨРЕСІНІҢ БОЛУЫ</a:t>
            </a:r>
            <a:endParaRPr lang="ru-RU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0317008" y="4261463"/>
            <a:ext cx="15375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ПРИНТЕР </a:t>
            </a:r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СӨРЕСІНІҢ БОЛУЫ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4382239" y="1793281"/>
            <a:ext cx="1537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БҰРЫШЫ</a:t>
            </a: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74700"/>
              </p:ext>
            </p:extLst>
          </p:nvPr>
        </p:nvGraphicFramePr>
        <p:xfrm>
          <a:off x="478608" y="2248480"/>
          <a:ext cx="1444598" cy="99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545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емен</a:t>
                      </a: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девон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29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70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венге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101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err="1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қара</a:t>
                      </a:r>
                      <a:r>
                        <a:rPr lang="ru-RU" sz="1400" b="1" i="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жаңғақ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838360"/>
              </p:ext>
            </p:extLst>
          </p:nvPr>
        </p:nvGraphicFramePr>
        <p:xfrm>
          <a:off x="2438138" y="2261607"/>
          <a:ext cx="1453722" cy="98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203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бұрыштық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29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err="1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тікбұрышты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25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err="1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сопақ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7" name="Таблица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10930"/>
              </p:ext>
            </p:extLst>
          </p:nvPr>
        </p:nvGraphicFramePr>
        <p:xfrm>
          <a:off x="4416727" y="2264753"/>
          <a:ext cx="1451256" cy="98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1619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сол</a:t>
                      </a:r>
                      <a:r>
                        <a:rPr lang="kk-KZ" sz="1400" b="1" i="0" baseline="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жағынан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49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оң</a:t>
                      </a:r>
                      <a:r>
                        <a:rPr lang="ru-RU" sz="1400" b="1" i="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1" i="0" baseline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жағынан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29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8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err="1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әмбебап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52784"/>
              </p:ext>
            </p:extLst>
          </p:nvPr>
        </p:nvGraphicFramePr>
        <p:xfrm>
          <a:off x="6383548" y="2257060"/>
          <a:ext cx="1476727" cy="997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697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ЛДСП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29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11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металл</a:t>
                      </a:r>
                      <a:endParaRPr lang="ru-RU" sz="1400" b="1" i="0" kern="120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09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МДФ</a:t>
                      </a:r>
                      <a:endParaRPr lang="ru-RU" sz="1400" b="1" i="0" kern="120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E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9" name="Таблица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059493"/>
              </p:ext>
            </p:extLst>
          </p:nvPr>
        </p:nvGraphicFramePr>
        <p:xfrm>
          <a:off x="8366827" y="2276274"/>
          <a:ext cx="1463858" cy="99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632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ЛДСП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29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40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металл</a:t>
                      </a:r>
                      <a:endParaRPr lang="ru-RU" sz="1400" b="1" i="0" kern="120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48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МДФ</a:t>
                      </a:r>
                      <a:endParaRPr lang="ru-RU" sz="1400" b="1" i="0" kern="120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0" name="Таблица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66825"/>
              </p:ext>
            </p:extLst>
          </p:nvPr>
        </p:nvGraphicFramePr>
        <p:xfrm>
          <a:off x="10386204" y="2276274"/>
          <a:ext cx="1406105" cy="98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349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3.8 см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29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30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3.9 см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78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см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1" name="Прямоугольник 110"/>
          <p:cNvSpPr/>
          <p:nvPr/>
        </p:nvSpPr>
        <p:spPr>
          <a:xfrm>
            <a:off x="6263454" y="1795463"/>
            <a:ext cx="1725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 МАТЕРИАЛЫ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8148755" y="1806435"/>
            <a:ext cx="19239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ҮСТЕЛДІҢ МАТЕРИАЛЫ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0126236" y="1806435"/>
            <a:ext cx="19111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ҮСТЕЛДІҢ </a:t>
            </a:r>
            <a:r>
              <a:rPr lang="ru-RU" sz="105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ҚАЛЫҢДЫҒЫ</a:t>
            </a:r>
            <a:endParaRPr lang="ru-RU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4" name="Таблица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728193"/>
              </p:ext>
            </p:extLst>
          </p:nvPr>
        </p:nvGraphicFramePr>
        <p:xfrm>
          <a:off x="508960" y="4655669"/>
          <a:ext cx="1362972" cy="1082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42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 см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170 см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29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3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160 см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5" name="Таблица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8591"/>
              </p:ext>
            </p:extLst>
          </p:nvPr>
        </p:nvGraphicFramePr>
        <p:xfrm>
          <a:off x="2516854" y="4680119"/>
          <a:ext cx="1313689" cy="1075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796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 см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0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 см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29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 см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6" name="Таблица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48804"/>
              </p:ext>
            </p:extLst>
          </p:nvPr>
        </p:nvGraphicFramePr>
        <p:xfrm>
          <a:off x="4468483" y="4711533"/>
          <a:ext cx="1369756" cy="1009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6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190 см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29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6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 см</a:t>
                      </a:r>
                      <a:endParaRPr lang="ru-RU" sz="1400" b="1" i="0" kern="120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6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170 см</a:t>
                      </a:r>
                      <a:endParaRPr lang="ru-RU" sz="1400" b="1" i="0" kern="120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7" name="Таблица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373886"/>
              </p:ext>
            </p:extLst>
          </p:nvPr>
        </p:nvGraphicFramePr>
        <p:xfrm>
          <a:off x="6453996" y="4698055"/>
          <a:ext cx="1375452" cy="103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8853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 кг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25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 кг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853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135 кг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29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8" name="Таблица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33476"/>
              </p:ext>
            </p:extLst>
          </p:nvPr>
        </p:nvGraphicFramePr>
        <p:xfrm>
          <a:off x="8410753" y="4829693"/>
          <a:ext cx="1394054" cy="74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27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err="1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иә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41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жоқ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29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9" name="Таблица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094269"/>
              </p:ext>
            </p:extLst>
          </p:nvPr>
        </p:nvGraphicFramePr>
        <p:xfrm>
          <a:off x="10412081" y="4824239"/>
          <a:ext cx="1380227" cy="793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4561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err="1" smtClean="0">
                          <a:solidFill>
                            <a:srgbClr val="173F5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иә</a:t>
                      </a:r>
                      <a:endParaRPr lang="ru-RU" sz="1400" b="1" i="0" dirty="0">
                        <a:solidFill>
                          <a:srgbClr val="173F5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07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жоқ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29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0" name="Нашивка 110"/>
          <p:cNvSpPr/>
          <p:nvPr/>
        </p:nvSpPr>
        <p:spPr>
          <a:xfrm rot="5400000">
            <a:off x="467100" y="2336993"/>
            <a:ext cx="194113" cy="166932"/>
          </a:xfrm>
          <a:prstGeom prst="chevron">
            <a:avLst>
              <a:gd name="adj" fmla="val 73077"/>
            </a:avLst>
          </a:prstGeom>
          <a:solidFill>
            <a:srgbClr val="0291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Нашивка 111"/>
          <p:cNvSpPr/>
          <p:nvPr/>
        </p:nvSpPr>
        <p:spPr>
          <a:xfrm rot="5400000">
            <a:off x="2452732" y="2336164"/>
            <a:ext cx="194113" cy="166932"/>
          </a:xfrm>
          <a:prstGeom prst="chevron">
            <a:avLst>
              <a:gd name="adj" fmla="val 73077"/>
            </a:avLst>
          </a:prstGeom>
          <a:solidFill>
            <a:srgbClr val="0291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Нашивка 112"/>
          <p:cNvSpPr/>
          <p:nvPr/>
        </p:nvSpPr>
        <p:spPr>
          <a:xfrm rot="5400000">
            <a:off x="4403309" y="2697032"/>
            <a:ext cx="194113" cy="166932"/>
          </a:xfrm>
          <a:prstGeom prst="chevron">
            <a:avLst>
              <a:gd name="adj" fmla="val 73077"/>
            </a:avLst>
          </a:prstGeom>
          <a:solidFill>
            <a:srgbClr val="0291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Нашивка 168"/>
          <p:cNvSpPr/>
          <p:nvPr/>
        </p:nvSpPr>
        <p:spPr>
          <a:xfrm rot="5400000">
            <a:off x="6537047" y="2333549"/>
            <a:ext cx="194113" cy="166932"/>
          </a:xfrm>
          <a:prstGeom prst="chevron">
            <a:avLst>
              <a:gd name="adj" fmla="val 73077"/>
            </a:avLst>
          </a:prstGeom>
          <a:solidFill>
            <a:srgbClr val="0291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Нашивка 169"/>
          <p:cNvSpPr/>
          <p:nvPr/>
        </p:nvSpPr>
        <p:spPr>
          <a:xfrm rot="5400000">
            <a:off x="8500062" y="2364835"/>
            <a:ext cx="194113" cy="166932"/>
          </a:xfrm>
          <a:prstGeom prst="chevron">
            <a:avLst>
              <a:gd name="adj" fmla="val 73077"/>
            </a:avLst>
          </a:prstGeom>
          <a:solidFill>
            <a:srgbClr val="0291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Нашивка 170"/>
          <p:cNvSpPr/>
          <p:nvPr/>
        </p:nvSpPr>
        <p:spPr>
          <a:xfrm rot="5400000">
            <a:off x="10481118" y="2349177"/>
            <a:ext cx="194113" cy="166932"/>
          </a:xfrm>
          <a:prstGeom prst="chevron">
            <a:avLst>
              <a:gd name="adj" fmla="val 73077"/>
            </a:avLst>
          </a:prstGeom>
          <a:solidFill>
            <a:srgbClr val="0291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Нашивка 171"/>
          <p:cNvSpPr/>
          <p:nvPr/>
        </p:nvSpPr>
        <p:spPr>
          <a:xfrm rot="5400000">
            <a:off x="593056" y="5137400"/>
            <a:ext cx="194113" cy="166932"/>
          </a:xfrm>
          <a:prstGeom prst="chevron">
            <a:avLst>
              <a:gd name="adj" fmla="val 73077"/>
            </a:avLst>
          </a:prstGeom>
          <a:solidFill>
            <a:srgbClr val="0291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Нашивка 172"/>
          <p:cNvSpPr/>
          <p:nvPr/>
        </p:nvSpPr>
        <p:spPr>
          <a:xfrm rot="5400000">
            <a:off x="2588817" y="5166432"/>
            <a:ext cx="194113" cy="166932"/>
          </a:xfrm>
          <a:prstGeom prst="chevron">
            <a:avLst>
              <a:gd name="adj" fmla="val 73077"/>
            </a:avLst>
          </a:prstGeom>
          <a:solidFill>
            <a:srgbClr val="0291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Нашивка 173"/>
          <p:cNvSpPr/>
          <p:nvPr/>
        </p:nvSpPr>
        <p:spPr>
          <a:xfrm rot="5400000">
            <a:off x="4526626" y="4809797"/>
            <a:ext cx="194113" cy="166932"/>
          </a:xfrm>
          <a:prstGeom prst="chevron">
            <a:avLst>
              <a:gd name="adj" fmla="val 73077"/>
            </a:avLst>
          </a:prstGeom>
          <a:solidFill>
            <a:srgbClr val="0291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Нашивка 174"/>
          <p:cNvSpPr/>
          <p:nvPr/>
        </p:nvSpPr>
        <p:spPr>
          <a:xfrm rot="5400000">
            <a:off x="6540080" y="5471348"/>
            <a:ext cx="194113" cy="166932"/>
          </a:xfrm>
          <a:prstGeom prst="chevron">
            <a:avLst>
              <a:gd name="adj" fmla="val 73077"/>
            </a:avLst>
          </a:prstGeom>
          <a:solidFill>
            <a:srgbClr val="0291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Нашивка 175"/>
          <p:cNvSpPr/>
          <p:nvPr/>
        </p:nvSpPr>
        <p:spPr>
          <a:xfrm rot="5400000">
            <a:off x="8531787" y="5320008"/>
            <a:ext cx="194113" cy="166932"/>
          </a:xfrm>
          <a:prstGeom prst="chevron">
            <a:avLst>
              <a:gd name="adj" fmla="val 73077"/>
            </a:avLst>
          </a:prstGeom>
          <a:solidFill>
            <a:srgbClr val="0291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Нашивка 176"/>
          <p:cNvSpPr/>
          <p:nvPr/>
        </p:nvSpPr>
        <p:spPr>
          <a:xfrm rot="5400000">
            <a:off x="10564584" y="5352000"/>
            <a:ext cx="194113" cy="166932"/>
          </a:xfrm>
          <a:prstGeom prst="chevron">
            <a:avLst>
              <a:gd name="adj" fmla="val 73077"/>
            </a:avLst>
          </a:prstGeom>
          <a:solidFill>
            <a:srgbClr val="0291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Прямая соединительная линия 142"/>
          <p:cNvCxnSpPr/>
          <p:nvPr/>
        </p:nvCxnSpPr>
        <p:spPr>
          <a:xfrm>
            <a:off x="3028231" y="774229"/>
            <a:ext cx="0" cy="6093296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1828478" y="774229"/>
            <a:ext cx="0" cy="6093296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551384" y="1162566"/>
            <a:ext cx="1224136" cy="936104"/>
          </a:xfrm>
          <a:prstGeom prst="roundRect">
            <a:avLst/>
          </a:prstGeom>
          <a:solidFill>
            <a:schemeClr val="accent2">
              <a:alpha val="41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3885" y="332656"/>
            <a:ext cx="11242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ПРЕЗЕНТАЦИЯ МАЗМҰНЫ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71663" y="1162566"/>
            <a:ext cx="8485339" cy="936104"/>
          </a:xfrm>
          <a:prstGeom prst="roundRect">
            <a:avLst/>
          </a:prstGeom>
          <a:solidFill>
            <a:schemeClr val="accent2">
              <a:alpha val="41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06544" y="1414857"/>
            <a:ext cx="458233" cy="458233"/>
          </a:xfrm>
          <a:prstGeom prst="ellipse">
            <a:avLst/>
          </a:prstGeom>
          <a:solidFill>
            <a:schemeClr val="bg1"/>
          </a:solidFill>
          <a:ln w="19050">
            <a:solidFill>
              <a:srgbClr val="173F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906330" y="1514643"/>
            <a:ext cx="258660" cy="258660"/>
          </a:xfrm>
          <a:prstGeom prst="ellipse">
            <a:avLst/>
          </a:prstGeom>
          <a:solidFill>
            <a:srgbClr val="173F59"/>
          </a:solidFill>
          <a:ln w="19050">
            <a:solidFill>
              <a:srgbClr val="173F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9689" y="1179868"/>
            <a:ext cx="351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dirty="0">
              <a:solidFill>
                <a:srgbClr val="173F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339689" y="1490207"/>
            <a:ext cx="7868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Самұрық-Қазына Қорының </a:t>
            </a:r>
            <a:r>
              <a:rPr lang="kk-KZ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 өндірістерді құруға жәрдемдесу </a:t>
            </a:r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импортты</a:t>
            </a:r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алмастыру</a:t>
            </a:r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kk-KZ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бағдарламасы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1603726" y="1414857"/>
            <a:ext cx="458233" cy="458233"/>
          </a:xfrm>
          <a:prstGeom prst="ellipse">
            <a:avLst/>
          </a:prstGeom>
          <a:solidFill>
            <a:schemeClr val="bg1"/>
          </a:solidFill>
          <a:ln w="19050">
            <a:solidFill>
              <a:srgbClr val="173F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1703512" y="1514643"/>
            <a:ext cx="258660" cy="258660"/>
          </a:xfrm>
          <a:prstGeom prst="ellipse">
            <a:avLst/>
          </a:prstGeom>
          <a:solidFill>
            <a:srgbClr val="173F59"/>
          </a:solidFill>
          <a:ln w="19050">
            <a:solidFill>
              <a:srgbClr val="173F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09993" y="1265111"/>
            <a:ext cx="511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kern="0" dirty="0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4000" dirty="0">
              <a:solidFill>
                <a:srgbClr val="173F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74" idx="6"/>
            <a:endCxn id="3" idx="2"/>
          </p:cNvCxnSpPr>
          <p:nvPr/>
        </p:nvCxnSpPr>
        <p:spPr>
          <a:xfrm>
            <a:off x="2061959" y="1643974"/>
            <a:ext cx="744585" cy="0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551384" y="2574391"/>
            <a:ext cx="1224136" cy="936104"/>
          </a:xfrm>
          <a:prstGeom prst="roundRect">
            <a:avLst/>
          </a:prstGeom>
          <a:solidFill>
            <a:schemeClr val="accent2">
              <a:alpha val="41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071663" y="2574391"/>
            <a:ext cx="8485339" cy="936104"/>
          </a:xfrm>
          <a:prstGeom prst="roundRect">
            <a:avLst/>
          </a:prstGeom>
          <a:solidFill>
            <a:schemeClr val="accent2">
              <a:alpha val="41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2806544" y="2826682"/>
            <a:ext cx="458233" cy="458233"/>
          </a:xfrm>
          <a:prstGeom prst="ellipse">
            <a:avLst/>
          </a:prstGeom>
          <a:solidFill>
            <a:schemeClr val="bg1"/>
          </a:solidFill>
          <a:ln w="19050">
            <a:solidFill>
              <a:srgbClr val="1B689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2906330" y="2926468"/>
            <a:ext cx="258660" cy="258660"/>
          </a:xfrm>
          <a:prstGeom prst="ellipse">
            <a:avLst/>
          </a:prstGeom>
          <a:solidFill>
            <a:srgbClr val="1B6893"/>
          </a:solidFill>
          <a:ln w="19050">
            <a:solidFill>
              <a:srgbClr val="1B689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339689" y="2705512"/>
            <a:ext cx="8217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srgbClr val="1B68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 ӨНДІРУШІЛЕР </a:t>
            </a:r>
            <a:r>
              <a:rPr lang="ru-RU" b="1" kern="0" dirty="0">
                <a:solidFill>
                  <a:srgbClr val="1B68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 МҮГЕДЕКТЕР </a:t>
            </a:r>
            <a:r>
              <a:rPr lang="ru-RU" b="1" kern="0" dirty="0" smtClean="0">
                <a:solidFill>
                  <a:srgbClr val="1B68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ҰЙЫМДАРЫ </a:t>
            </a:r>
            <a:r>
              <a:rPr lang="ru-RU" b="1" kern="0" dirty="0">
                <a:solidFill>
                  <a:srgbClr val="1B68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ТІЗІЛІМДЕРІ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3339689" y="3015851"/>
            <a:ext cx="7868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Самұрық-Қазына сатып алуларында басымдық берілетін тізілімдер </a:t>
            </a:r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реестрлер</a:t>
            </a:r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1603726" y="2826682"/>
            <a:ext cx="458233" cy="458233"/>
          </a:xfrm>
          <a:prstGeom prst="ellipse">
            <a:avLst/>
          </a:prstGeom>
          <a:solidFill>
            <a:schemeClr val="bg1"/>
          </a:solidFill>
          <a:ln w="19050">
            <a:solidFill>
              <a:srgbClr val="1B689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1703512" y="2926468"/>
            <a:ext cx="258660" cy="258660"/>
          </a:xfrm>
          <a:prstGeom prst="ellipse">
            <a:avLst/>
          </a:prstGeom>
          <a:solidFill>
            <a:srgbClr val="1B6893"/>
          </a:solidFill>
          <a:ln w="19050">
            <a:solidFill>
              <a:srgbClr val="1B689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909993" y="2676936"/>
            <a:ext cx="511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kern="0" dirty="0" smtClean="0">
                <a:solidFill>
                  <a:srgbClr val="1B68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4000" dirty="0">
              <a:solidFill>
                <a:srgbClr val="1B68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9" name="Прямая соединительная линия 108"/>
          <p:cNvCxnSpPr>
            <a:stCxn id="105" idx="6"/>
            <a:endCxn id="80" idx="2"/>
          </p:cNvCxnSpPr>
          <p:nvPr/>
        </p:nvCxnSpPr>
        <p:spPr>
          <a:xfrm>
            <a:off x="2061959" y="3055799"/>
            <a:ext cx="744585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Скругленный прямоугольник 109"/>
          <p:cNvSpPr/>
          <p:nvPr/>
        </p:nvSpPr>
        <p:spPr>
          <a:xfrm>
            <a:off x="551384" y="3934704"/>
            <a:ext cx="1224136" cy="936104"/>
          </a:xfrm>
          <a:prstGeom prst="roundRect">
            <a:avLst/>
          </a:prstGeom>
          <a:solidFill>
            <a:schemeClr val="accent2">
              <a:alpha val="41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3071663" y="3934704"/>
            <a:ext cx="8485339" cy="936104"/>
          </a:xfrm>
          <a:prstGeom prst="roundRect">
            <a:avLst/>
          </a:prstGeom>
          <a:solidFill>
            <a:schemeClr val="accent2">
              <a:alpha val="41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2806544" y="4186995"/>
            <a:ext cx="458233" cy="458233"/>
          </a:xfrm>
          <a:prstGeom prst="ellipse">
            <a:avLst/>
          </a:prstGeom>
          <a:solidFill>
            <a:schemeClr val="bg1"/>
          </a:solidFill>
          <a:ln w="19050">
            <a:solidFill>
              <a:srgbClr val="1C7CB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2906330" y="4286781"/>
            <a:ext cx="258660" cy="258660"/>
          </a:xfrm>
          <a:prstGeom prst="ellipse">
            <a:avLst/>
          </a:prstGeom>
          <a:solidFill>
            <a:srgbClr val="1C7CBB"/>
          </a:solidFill>
          <a:ln w="19050">
            <a:solidFill>
              <a:srgbClr val="1C7CB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339689" y="3936522"/>
            <a:ext cx="4995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srgbClr val="1C7C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АЛДЫН АЛА БІЛІКТІЛІК ІРІКТЕУ (ПКО)</a:t>
            </a:r>
            <a:endParaRPr lang="ru-RU" b="1" kern="0" dirty="0">
              <a:solidFill>
                <a:srgbClr val="1C7C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3339689" y="4246861"/>
            <a:ext cx="8012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Әлеуетті жеткізушілердің </a:t>
            </a:r>
            <a:r>
              <a:rPr lang="kk-KZ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Самұрық-Қазынаңың біліктілік </a:t>
            </a:r>
            <a:r>
              <a:rPr lang="kk-KZ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талаптарына </a:t>
            </a:r>
            <a:r>
              <a:rPr lang="kk-KZ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сәйкестігін бағалау </a:t>
            </a:r>
            <a:r>
              <a:rPr lang="kk-KZ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рәсімі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603726" y="4186995"/>
            <a:ext cx="458233" cy="458233"/>
          </a:xfrm>
          <a:prstGeom prst="ellipse">
            <a:avLst/>
          </a:prstGeom>
          <a:solidFill>
            <a:schemeClr val="bg1"/>
          </a:solidFill>
          <a:ln w="19050">
            <a:solidFill>
              <a:srgbClr val="1C7CB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1703512" y="4286781"/>
            <a:ext cx="258660" cy="258660"/>
          </a:xfrm>
          <a:prstGeom prst="ellipse">
            <a:avLst/>
          </a:prstGeom>
          <a:solidFill>
            <a:srgbClr val="1C7CBB"/>
          </a:solidFill>
          <a:ln w="19050">
            <a:solidFill>
              <a:srgbClr val="1C7CB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909993" y="4037249"/>
            <a:ext cx="511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kern="0" dirty="0" smtClean="0">
                <a:solidFill>
                  <a:srgbClr val="1C7C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4000" dirty="0">
              <a:solidFill>
                <a:srgbClr val="1C7C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1" name="Прямая соединительная линия 130"/>
          <p:cNvCxnSpPr>
            <a:stCxn id="116" idx="6"/>
            <a:endCxn id="112" idx="2"/>
          </p:cNvCxnSpPr>
          <p:nvPr/>
        </p:nvCxnSpPr>
        <p:spPr>
          <a:xfrm>
            <a:off x="2061959" y="4416112"/>
            <a:ext cx="744585" cy="0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Скругленный прямоугольник 131"/>
          <p:cNvSpPr/>
          <p:nvPr/>
        </p:nvSpPr>
        <p:spPr>
          <a:xfrm>
            <a:off x="551384" y="5301208"/>
            <a:ext cx="1224136" cy="936104"/>
          </a:xfrm>
          <a:prstGeom prst="roundRect">
            <a:avLst/>
          </a:prstGeom>
          <a:solidFill>
            <a:schemeClr val="accent2">
              <a:alpha val="41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3071663" y="5301208"/>
            <a:ext cx="8485339" cy="936104"/>
          </a:xfrm>
          <a:prstGeom prst="roundRect">
            <a:avLst/>
          </a:prstGeom>
          <a:solidFill>
            <a:schemeClr val="accent2">
              <a:alpha val="41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2806544" y="5553499"/>
            <a:ext cx="458233" cy="458233"/>
          </a:xfrm>
          <a:prstGeom prst="ellipse">
            <a:avLst/>
          </a:prstGeom>
          <a:solidFill>
            <a:schemeClr val="bg1"/>
          </a:solidFill>
          <a:ln w="19050">
            <a:solidFill>
              <a:srgbClr val="49B1C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2906330" y="5653285"/>
            <a:ext cx="258660" cy="258660"/>
          </a:xfrm>
          <a:prstGeom prst="ellipse">
            <a:avLst/>
          </a:prstGeom>
          <a:solidFill>
            <a:srgbClr val="49B1CE"/>
          </a:solidFill>
          <a:ln w="19050">
            <a:solidFill>
              <a:srgbClr val="49B1C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339689" y="5432329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srgbClr val="49B1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</a:t>
            </a:r>
            <a:endParaRPr lang="ru-RU" b="1" kern="0" dirty="0">
              <a:solidFill>
                <a:srgbClr val="49B1C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339689" y="5742668"/>
            <a:ext cx="8012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Тауарлар, жұмыстар мен қызметтердің бірыңғай номенклатуралық анықтамалығы </a:t>
            </a:r>
            <a:endParaRPr lang="kk-KZ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Овал 137"/>
          <p:cNvSpPr/>
          <p:nvPr/>
        </p:nvSpPr>
        <p:spPr>
          <a:xfrm>
            <a:off x="1603726" y="5553499"/>
            <a:ext cx="458233" cy="458233"/>
          </a:xfrm>
          <a:prstGeom prst="ellipse">
            <a:avLst/>
          </a:prstGeom>
          <a:solidFill>
            <a:schemeClr val="bg1"/>
          </a:solidFill>
          <a:ln w="19050">
            <a:solidFill>
              <a:srgbClr val="49B1C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9" name="Овал 138"/>
          <p:cNvSpPr/>
          <p:nvPr/>
        </p:nvSpPr>
        <p:spPr>
          <a:xfrm>
            <a:off x="1703512" y="5653285"/>
            <a:ext cx="258660" cy="258660"/>
          </a:xfrm>
          <a:prstGeom prst="ellipse">
            <a:avLst/>
          </a:prstGeom>
          <a:solidFill>
            <a:srgbClr val="49B1CE"/>
          </a:solidFill>
          <a:ln w="19050">
            <a:solidFill>
              <a:srgbClr val="49B1C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909993" y="5403753"/>
            <a:ext cx="511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kern="0" dirty="0">
                <a:solidFill>
                  <a:srgbClr val="49B1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4000" dirty="0">
              <a:solidFill>
                <a:srgbClr val="49B1C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1" name="Прямая соединительная линия 140"/>
          <p:cNvCxnSpPr>
            <a:stCxn id="138" idx="6"/>
            <a:endCxn id="134" idx="2"/>
          </p:cNvCxnSpPr>
          <p:nvPr/>
        </p:nvCxnSpPr>
        <p:spPr>
          <a:xfrm>
            <a:off x="2061959" y="5782616"/>
            <a:ext cx="744585" cy="0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8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885" y="346455"/>
            <a:ext cx="11038779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5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ЖЕТІЛДІРУІ. ТИПТІК ТЕХНИКАЛЫҚ ЕРЕКШЕЛІКТІҢ МЫСАЛЫ</a:t>
            </a:r>
            <a:r>
              <a:rPr lang="ru-RU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5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Шеврон 91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  <p:sp>
        <p:nvSpPr>
          <p:cNvPr id="93" name="Шеврон 92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D9D9D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94" name="Шеврон 93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95" name="Пятиугольник 94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圆角矩形 4"/>
          <p:cNvSpPr/>
          <p:nvPr/>
        </p:nvSpPr>
        <p:spPr>
          <a:xfrm>
            <a:off x="7229109" y="1432822"/>
            <a:ext cx="4329487" cy="5148932"/>
          </a:xfrm>
          <a:prstGeom prst="roundRect">
            <a:avLst>
              <a:gd name="adj" fmla="val 547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76200" dist="12700" dir="2700000" algn="tl" rotWithShape="0">
              <a:prstClr val="black">
                <a:alpha val="40000"/>
              </a:prstClr>
            </a:outerShdw>
            <a:reflection blurRad="6350" stA="50000" endA="300" endPos="0" dist="889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Объект 2"/>
          <p:cNvSpPr txBox="1">
            <a:spLocks/>
          </p:cNvSpPr>
          <p:nvPr/>
        </p:nvSpPr>
        <p:spPr>
          <a:xfrm>
            <a:off x="7357534" y="1432822"/>
            <a:ext cx="4201062" cy="514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800"/>
              </a:spcBef>
              <a:buClr>
                <a:srgbClr val="173F59"/>
              </a:buClr>
              <a:buFont typeface="Wingdings" panose="05000000000000000000" pitchFamily="2" charset="2"/>
              <a:buChar char="§"/>
            </a:pP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Биіктігі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см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173F59"/>
              </a:buClr>
              <a:buFont typeface="Wingdings" panose="05000000000000000000" pitchFamily="2" charset="2"/>
              <a:buChar char="§"/>
            </a:pP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Ені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190 см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173F59"/>
              </a:buClr>
              <a:buFont typeface="Wingdings" panose="05000000000000000000" pitchFamily="2" charset="2"/>
              <a:buChar char="§"/>
            </a:pP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Тереңдігі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170 см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173F59"/>
              </a:buClr>
              <a:buFont typeface="Wingdings" panose="05000000000000000000" pitchFamily="2" charset="2"/>
              <a:buChar char="§"/>
            </a:pP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6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емен</a:t>
            </a:r>
            <a:r>
              <a:rPr lang="ru-RU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девон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173F59"/>
              </a:buClr>
              <a:buFont typeface="Wingdings" panose="05000000000000000000" pitchFamily="2" charset="2"/>
              <a:buChar char="§"/>
            </a:pP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Пішіні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6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бұрыштық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173F59"/>
              </a:buClr>
              <a:buFont typeface="Wingdings" panose="05000000000000000000" pitchFamily="2" charset="2"/>
              <a:buChar char="§"/>
            </a:pP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Бұрышы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6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</a:t>
            </a: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жағынан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173F59"/>
              </a:buClr>
              <a:buFont typeface="Wingdings" panose="05000000000000000000" pitchFamily="2" charset="2"/>
              <a:buChar char="§"/>
            </a:pP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материалы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ЛДСП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173F59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Үстел материалы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ЛДСП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173F59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Үстел 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қалыңдығы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3.8 см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173F59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Клавиатура 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сөресінің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болуы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жоқ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173F59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Принтер 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сөресінің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болуы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жоқ</a:t>
            </a: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1" name="Picture 2" descr="Стол для руководителя угловой Skyland Alto 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56" y="3541367"/>
            <a:ext cx="4798044" cy="292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840756" y="1230181"/>
            <a:ext cx="52293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E2E2E2"/>
              </a:buClr>
            </a:pPr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 </a:t>
            </a:r>
            <a:r>
              <a:rPr lang="en-US" dirty="0" smtClean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b="1" dirty="0" err="1" smtClean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атып</a:t>
            </a:r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</a:t>
            </a:r>
            <a:r>
              <a:rPr lang="ru-RU" b="1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b="1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техникалық</a:t>
            </a:r>
            <a:r>
              <a:rPr lang="ru-RU" b="1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ерекшелік</a:t>
            </a:r>
            <a:endParaRPr lang="en-US" b="1" dirty="0">
              <a:solidFill>
                <a:schemeClr val="accent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buClr>
                <a:srgbClr val="E2E2E2"/>
              </a:buClr>
            </a:pPr>
            <a:r>
              <a:rPr lang="ru-RU" b="1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Лот № (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ru-RU" b="1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b="1" dirty="0" err="1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Басшыға</a:t>
            </a:r>
            <a:r>
              <a:rPr lang="ru-RU" b="1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арналған</a:t>
            </a:r>
            <a:r>
              <a:rPr lang="ru-RU" b="1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үстел</a:t>
            </a:r>
            <a:endParaRPr lang="ru-RU" b="1" dirty="0" smtClean="0">
              <a:solidFill>
                <a:schemeClr val="accent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buClr>
                <a:srgbClr val="E2E2E2"/>
              </a:buClr>
            </a:pP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Clr>
                <a:srgbClr val="E2E2E2"/>
              </a:buClr>
            </a:pPr>
            <a:r>
              <a:rPr lang="ru-RU" sz="1600" dirty="0" smtClean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коды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- 310112.500.000006 </a:t>
            </a:r>
            <a:endParaRPr lang="ru-RU" sz="16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Clr>
                <a:srgbClr val="E2E2E2"/>
              </a:buClr>
            </a:pPr>
            <a:r>
              <a:rPr lang="ru-RU" sz="1600" dirty="0" err="1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Басшыға</a:t>
            </a:r>
            <a:r>
              <a:rPr lang="ru-RU" sz="1600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арналған</a:t>
            </a:r>
            <a:r>
              <a:rPr lang="ru-RU" sz="1600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жәшігі</a:t>
            </a:r>
            <a:r>
              <a:rPr lang="ru-RU" sz="1600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бар, </a:t>
            </a:r>
            <a:r>
              <a:rPr lang="ru-RU" sz="1600" dirty="0" err="1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тумбасы</a:t>
            </a:r>
            <a:r>
              <a:rPr lang="ru-RU" sz="1600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жоқ</a:t>
            </a:r>
            <a:r>
              <a:rPr lang="ru-RU" sz="1600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стационарлық</a:t>
            </a:r>
            <a:r>
              <a:rPr lang="ru-RU" sz="1600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ағаш</a:t>
            </a:r>
            <a:r>
              <a:rPr lang="ru-RU" sz="1600" dirty="0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үстел</a:t>
            </a:r>
            <a:endParaRPr lang="ru-RU" sz="1600" dirty="0">
              <a:solidFill>
                <a:schemeClr val="accent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710538" y="962446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Қосымша</a:t>
            </a:r>
            <a:r>
              <a:rPr lang="ru-RU" b="1" dirty="0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сипаттамалары</a:t>
            </a:r>
            <a:r>
              <a:rPr lang="ru-RU" b="1" dirty="0">
                <a:solidFill>
                  <a:srgbClr val="173F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941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3"/>
          <p:cNvSpPr txBox="1">
            <a:spLocks/>
          </p:cNvSpPr>
          <p:nvPr/>
        </p:nvSpPr>
        <p:spPr bwMode="white">
          <a:xfrm>
            <a:off x="335360" y="2852936"/>
            <a:ext cx="11436851" cy="26103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800" b="1" kern="1200" dirty="0" smtClean="0">
                <a:solidFill>
                  <a:srgbClr val="9E8665"/>
                </a:solidFill>
                <a:latin typeface="+mj-lt"/>
                <a:ea typeface="PT Sans" pitchFamily="34" charset="-52"/>
                <a:cs typeface="Arial" pitchFamily="34" charset="0"/>
                <a:sym typeface="Trebuchet MS" panose="020B0603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k-KZ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 РАХМЕТ!</a:t>
            </a:r>
            <a:endParaRPr lang="en-US" sz="4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597758" y="980727"/>
            <a:ext cx="3207631" cy="1800200"/>
          </a:xfrm>
          <a:prstGeom prst="round2SameRect">
            <a:avLst/>
          </a:prstGeom>
          <a:solidFill>
            <a:srgbClr val="17375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3885" y="317652"/>
            <a:ext cx="11242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ИМПОРТТЫ АЛМАСТЫРУ БАҒДАРЛАМАСЫ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Полилиния 65"/>
          <p:cNvSpPr/>
          <p:nvPr/>
        </p:nvSpPr>
        <p:spPr>
          <a:xfrm rot="10800000">
            <a:off x="597751" y="2204863"/>
            <a:ext cx="3207631" cy="4248472"/>
          </a:xfrm>
          <a:custGeom>
            <a:avLst/>
            <a:gdLst>
              <a:gd name="connsiteX0" fmla="*/ 3207631 w 3207631"/>
              <a:gd name="connsiteY0" fmla="*/ 4248472 h 4248472"/>
              <a:gd name="connsiteX1" fmla="*/ 2017816 w 3207631"/>
              <a:gd name="connsiteY1" fmla="*/ 4248472 h 4248472"/>
              <a:gd name="connsiteX2" fmla="*/ 1603816 w 3207631"/>
              <a:gd name="connsiteY2" fmla="*/ 3834472 h 4248472"/>
              <a:gd name="connsiteX3" fmla="*/ 1189816 w 3207631"/>
              <a:gd name="connsiteY3" fmla="*/ 4248472 h 4248472"/>
              <a:gd name="connsiteX4" fmla="*/ 0 w 3207631"/>
              <a:gd name="connsiteY4" fmla="*/ 4248472 h 4248472"/>
              <a:gd name="connsiteX5" fmla="*/ 0 w 3207631"/>
              <a:gd name="connsiteY5" fmla="*/ 534616 h 4248472"/>
              <a:gd name="connsiteX6" fmla="*/ 534616 w 3207631"/>
              <a:gd name="connsiteY6" fmla="*/ 0 h 4248472"/>
              <a:gd name="connsiteX7" fmla="*/ 2673015 w 3207631"/>
              <a:gd name="connsiteY7" fmla="*/ 0 h 4248472"/>
              <a:gd name="connsiteX8" fmla="*/ 3207631 w 3207631"/>
              <a:gd name="connsiteY8" fmla="*/ 534616 h 424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631" h="4248472">
                <a:moveTo>
                  <a:pt x="3207631" y="4248472"/>
                </a:moveTo>
                <a:lnTo>
                  <a:pt x="2017816" y="4248472"/>
                </a:lnTo>
                <a:cubicBezTo>
                  <a:pt x="2017816" y="4019826"/>
                  <a:pt x="1832462" y="3834472"/>
                  <a:pt x="1603816" y="3834472"/>
                </a:cubicBezTo>
                <a:cubicBezTo>
                  <a:pt x="1375170" y="3834472"/>
                  <a:pt x="1189816" y="4019826"/>
                  <a:pt x="1189816" y="4248472"/>
                </a:cubicBezTo>
                <a:lnTo>
                  <a:pt x="0" y="4248472"/>
                </a:lnTo>
                <a:lnTo>
                  <a:pt x="0" y="534616"/>
                </a:lnTo>
                <a:cubicBezTo>
                  <a:pt x="0" y="239356"/>
                  <a:pt x="239356" y="0"/>
                  <a:pt x="534616" y="0"/>
                </a:cubicBezTo>
                <a:lnTo>
                  <a:pt x="2673015" y="0"/>
                </a:lnTo>
                <a:cubicBezTo>
                  <a:pt x="2968275" y="0"/>
                  <a:pt x="3207631" y="239356"/>
                  <a:pt x="3207631" y="5346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127000" sx="105000" sy="105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945726" y="1850630"/>
            <a:ext cx="511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173078" y="123551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Прямоугольник с двумя скругленными соседними углами 68"/>
          <p:cNvSpPr/>
          <p:nvPr/>
        </p:nvSpPr>
        <p:spPr>
          <a:xfrm>
            <a:off x="4479360" y="980727"/>
            <a:ext cx="3207631" cy="1800200"/>
          </a:xfrm>
          <a:prstGeom prst="round2SameRect">
            <a:avLst/>
          </a:prstGeom>
          <a:solidFill>
            <a:srgbClr val="1372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0" name="Полилиния 69"/>
          <p:cNvSpPr/>
          <p:nvPr/>
        </p:nvSpPr>
        <p:spPr>
          <a:xfrm rot="10800000">
            <a:off x="4479353" y="2204863"/>
            <a:ext cx="3207631" cy="4248472"/>
          </a:xfrm>
          <a:custGeom>
            <a:avLst/>
            <a:gdLst>
              <a:gd name="connsiteX0" fmla="*/ 3207631 w 3207631"/>
              <a:gd name="connsiteY0" fmla="*/ 4248472 h 4248472"/>
              <a:gd name="connsiteX1" fmla="*/ 2017816 w 3207631"/>
              <a:gd name="connsiteY1" fmla="*/ 4248472 h 4248472"/>
              <a:gd name="connsiteX2" fmla="*/ 1603816 w 3207631"/>
              <a:gd name="connsiteY2" fmla="*/ 3834472 h 4248472"/>
              <a:gd name="connsiteX3" fmla="*/ 1189816 w 3207631"/>
              <a:gd name="connsiteY3" fmla="*/ 4248472 h 4248472"/>
              <a:gd name="connsiteX4" fmla="*/ 0 w 3207631"/>
              <a:gd name="connsiteY4" fmla="*/ 4248472 h 4248472"/>
              <a:gd name="connsiteX5" fmla="*/ 0 w 3207631"/>
              <a:gd name="connsiteY5" fmla="*/ 534616 h 4248472"/>
              <a:gd name="connsiteX6" fmla="*/ 534616 w 3207631"/>
              <a:gd name="connsiteY6" fmla="*/ 0 h 4248472"/>
              <a:gd name="connsiteX7" fmla="*/ 2673015 w 3207631"/>
              <a:gd name="connsiteY7" fmla="*/ 0 h 4248472"/>
              <a:gd name="connsiteX8" fmla="*/ 3207631 w 3207631"/>
              <a:gd name="connsiteY8" fmla="*/ 534616 h 424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631" h="4248472">
                <a:moveTo>
                  <a:pt x="3207631" y="4248472"/>
                </a:moveTo>
                <a:lnTo>
                  <a:pt x="2017816" y="4248472"/>
                </a:lnTo>
                <a:cubicBezTo>
                  <a:pt x="2017816" y="4019826"/>
                  <a:pt x="1832462" y="3834472"/>
                  <a:pt x="1603816" y="3834472"/>
                </a:cubicBezTo>
                <a:cubicBezTo>
                  <a:pt x="1375170" y="3834472"/>
                  <a:pt x="1189816" y="4019826"/>
                  <a:pt x="1189816" y="4248472"/>
                </a:cubicBezTo>
                <a:lnTo>
                  <a:pt x="0" y="4248472"/>
                </a:lnTo>
                <a:lnTo>
                  <a:pt x="0" y="534616"/>
                </a:lnTo>
                <a:cubicBezTo>
                  <a:pt x="0" y="239356"/>
                  <a:pt x="239356" y="0"/>
                  <a:pt x="534616" y="0"/>
                </a:cubicBezTo>
                <a:lnTo>
                  <a:pt x="2673015" y="0"/>
                </a:lnTo>
                <a:cubicBezTo>
                  <a:pt x="2968275" y="0"/>
                  <a:pt x="3207631" y="239356"/>
                  <a:pt x="3207631" y="5346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127000" sx="105000" sy="105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827328" y="1850630"/>
            <a:ext cx="511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870680" y="1235513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МІНДЕТТЕРІ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Прямоугольник с двумя скругленными соседними углами 80"/>
          <p:cNvSpPr/>
          <p:nvPr/>
        </p:nvSpPr>
        <p:spPr>
          <a:xfrm>
            <a:off x="8360977" y="980727"/>
            <a:ext cx="3207631" cy="18002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3" name="Полилиния 82"/>
          <p:cNvSpPr/>
          <p:nvPr/>
        </p:nvSpPr>
        <p:spPr>
          <a:xfrm rot="10800000">
            <a:off x="8360970" y="2204863"/>
            <a:ext cx="3207631" cy="4248472"/>
          </a:xfrm>
          <a:custGeom>
            <a:avLst/>
            <a:gdLst>
              <a:gd name="connsiteX0" fmla="*/ 3207631 w 3207631"/>
              <a:gd name="connsiteY0" fmla="*/ 4248472 h 4248472"/>
              <a:gd name="connsiteX1" fmla="*/ 2017816 w 3207631"/>
              <a:gd name="connsiteY1" fmla="*/ 4248472 h 4248472"/>
              <a:gd name="connsiteX2" fmla="*/ 1603816 w 3207631"/>
              <a:gd name="connsiteY2" fmla="*/ 3834472 h 4248472"/>
              <a:gd name="connsiteX3" fmla="*/ 1189816 w 3207631"/>
              <a:gd name="connsiteY3" fmla="*/ 4248472 h 4248472"/>
              <a:gd name="connsiteX4" fmla="*/ 0 w 3207631"/>
              <a:gd name="connsiteY4" fmla="*/ 4248472 h 4248472"/>
              <a:gd name="connsiteX5" fmla="*/ 0 w 3207631"/>
              <a:gd name="connsiteY5" fmla="*/ 534616 h 4248472"/>
              <a:gd name="connsiteX6" fmla="*/ 534616 w 3207631"/>
              <a:gd name="connsiteY6" fmla="*/ 0 h 4248472"/>
              <a:gd name="connsiteX7" fmla="*/ 2673015 w 3207631"/>
              <a:gd name="connsiteY7" fmla="*/ 0 h 4248472"/>
              <a:gd name="connsiteX8" fmla="*/ 3207631 w 3207631"/>
              <a:gd name="connsiteY8" fmla="*/ 534616 h 424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631" h="4248472">
                <a:moveTo>
                  <a:pt x="3207631" y="4248472"/>
                </a:moveTo>
                <a:lnTo>
                  <a:pt x="2017816" y="4248472"/>
                </a:lnTo>
                <a:cubicBezTo>
                  <a:pt x="2017816" y="4019826"/>
                  <a:pt x="1832462" y="3834472"/>
                  <a:pt x="1603816" y="3834472"/>
                </a:cubicBezTo>
                <a:cubicBezTo>
                  <a:pt x="1375170" y="3834472"/>
                  <a:pt x="1189816" y="4019826"/>
                  <a:pt x="1189816" y="4248472"/>
                </a:cubicBezTo>
                <a:lnTo>
                  <a:pt x="0" y="4248472"/>
                </a:lnTo>
                <a:lnTo>
                  <a:pt x="0" y="534616"/>
                </a:lnTo>
                <a:cubicBezTo>
                  <a:pt x="0" y="239356"/>
                  <a:pt x="239356" y="0"/>
                  <a:pt x="534616" y="0"/>
                </a:cubicBezTo>
                <a:lnTo>
                  <a:pt x="2673015" y="0"/>
                </a:lnTo>
                <a:cubicBezTo>
                  <a:pt x="2968275" y="0"/>
                  <a:pt x="3207631" y="239356"/>
                  <a:pt x="3207631" y="5346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127000" sx="105000" sy="105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708945" y="1850630"/>
            <a:ext cx="511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360962" y="1028345"/>
            <a:ext cx="32076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КҮТІЛЕТІН НӘТИЖЕЛЕР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97743" y="2650413"/>
            <a:ext cx="320762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kern="0" dirty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 </a:t>
            </a:r>
            <a:r>
              <a:rPr lang="kk-KZ" kern="0" dirty="0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кәсіпорындар құру</a:t>
            </a:r>
          </a:p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dirty="0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істеп</a:t>
            </a:r>
            <a:r>
              <a:rPr lang="ru-RU" dirty="0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тұрған</a:t>
            </a:r>
            <a:r>
              <a:rPr lang="ru-RU" dirty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dirty="0" err="1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әсіпорындарды</a:t>
            </a:r>
            <a:r>
              <a:rPr lang="ru-RU" dirty="0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жаңғырту</a:t>
            </a:r>
            <a:endParaRPr lang="ru-RU" dirty="0" smtClean="0">
              <a:solidFill>
                <a:srgbClr val="1737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Елде</a:t>
            </a:r>
            <a:r>
              <a:rPr lang="ru-RU" dirty="0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шығаратын</a:t>
            </a:r>
            <a:r>
              <a:rPr lang="ru-RU" dirty="0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өнімдер</a:t>
            </a:r>
            <a:r>
              <a:rPr lang="ru-RU" dirty="0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номенклатурасын</a:t>
            </a:r>
            <a:r>
              <a:rPr lang="ru-RU" dirty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кеңейту</a:t>
            </a:r>
            <a:endParaRPr lang="ru-RU" dirty="0" smtClean="0">
              <a:solidFill>
                <a:srgbClr val="1737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dirty="0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 алмастыру</a:t>
            </a:r>
            <a:endParaRPr lang="ru-RU" dirty="0">
              <a:solidFill>
                <a:srgbClr val="1737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479329" y="2650413"/>
            <a:ext cx="32076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kern="0" dirty="0">
                <a:solidFill>
                  <a:srgbClr val="1372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 өнім өндірісін </a:t>
            </a:r>
            <a:r>
              <a:rPr lang="kk-KZ" kern="0" dirty="0" smtClean="0">
                <a:solidFill>
                  <a:srgbClr val="1372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құруға -</a:t>
            </a:r>
          </a:p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kern="0" dirty="0" smtClean="0">
                <a:solidFill>
                  <a:srgbClr val="1372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 </a:t>
            </a:r>
            <a:r>
              <a:rPr lang="kk-KZ" kern="0" dirty="0">
                <a:solidFill>
                  <a:srgbClr val="1372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істеп тұрған өндірістердің шығаратын өнімдерінің номенклатурасын </a:t>
            </a:r>
            <a:r>
              <a:rPr lang="kk-KZ" kern="0" dirty="0" smtClean="0">
                <a:solidFill>
                  <a:srgbClr val="1372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кеңейтуге -</a:t>
            </a:r>
          </a:p>
          <a:p>
            <a:pPr marL="95250">
              <a:spcAft>
                <a:spcPts val="1200"/>
              </a:spcAft>
            </a:pPr>
            <a:r>
              <a:rPr lang="kk-KZ" kern="0" dirty="0" smtClean="0">
                <a:solidFill>
                  <a:srgbClr val="1372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бағытталған </a:t>
            </a:r>
            <a:r>
              <a:rPr lang="kk-KZ" kern="0" dirty="0">
                <a:solidFill>
                  <a:srgbClr val="1372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жағдайларды жасау және тиісті тетіктерді әзірлеу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8360892" y="2650413"/>
            <a:ext cx="320762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kern="0" dirty="0">
                <a:solidFill>
                  <a:srgbClr val="2D7D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 </a:t>
            </a:r>
            <a:r>
              <a:rPr lang="kk-KZ" kern="0" dirty="0" smtClean="0">
                <a:solidFill>
                  <a:srgbClr val="2D7D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кәсіпорындар</a:t>
            </a:r>
          </a:p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kern="0" dirty="0" smtClean="0">
                <a:solidFill>
                  <a:srgbClr val="2D7D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Елде шығаратын жаңа өнімдер</a:t>
            </a:r>
          </a:p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kern="0" dirty="0" smtClean="0">
                <a:solidFill>
                  <a:srgbClr val="2D7D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 </a:t>
            </a:r>
            <a:r>
              <a:rPr lang="kk-KZ" kern="0" dirty="0">
                <a:solidFill>
                  <a:srgbClr val="2D7D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 </a:t>
            </a:r>
            <a:r>
              <a:rPr lang="kk-KZ" kern="0" dirty="0" smtClean="0">
                <a:solidFill>
                  <a:srgbClr val="2D7D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орындары</a:t>
            </a:r>
          </a:p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kern="0" dirty="0" smtClean="0">
                <a:solidFill>
                  <a:srgbClr val="2D7D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Жергілікті </a:t>
            </a:r>
            <a:r>
              <a:rPr lang="kk-KZ" kern="0" dirty="0">
                <a:solidFill>
                  <a:srgbClr val="2D7D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қамтуды </a:t>
            </a:r>
            <a:r>
              <a:rPr lang="kk-KZ" kern="0" dirty="0" smtClean="0">
                <a:solidFill>
                  <a:srgbClr val="2D7D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ұлғайту</a:t>
            </a:r>
          </a:p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kern="0" dirty="0" smtClean="0">
                <a:solidFill>
                  <a:srgbClr val="2D7D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Инвестициялар</a:t>
            </a:r>
            <a:r>
              <a:rPr lang="ru-RU" kern="0" dirty="0" smtClean="0">
                <a:solidFill>
                  <a:srgbClr val="2D7D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kk-KZ" kern="0" dirty="0" smtClean="0">
                <a:solidFill>
                  <a:srgbClr val="2D7D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салық түсімдері өсімі</a:t>
            </a:r>
            <a:endParaRPr lang="kk-KZ" kern="0" dirty="0">
              <a:solidFill>
                <a:srgbClr val="2D7DB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Шеврон 118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120" name="Шеврон 119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121" name="Пятиугольник 120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Шеврон 121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</p:spTree>
    <p:extLst>
      <p:ext uri="{BB962C8B-B14F-4D97-AF65-F5344CB8AC3E}">
        <p14:creationId xmlns:p14="http://schemas.microsoft.com/office/powerpoint/2010/main" val="23886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885" y="317761"/>
            <a:ext cx="11038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БАҒДАРЛАМАНЫ ЖҮЗЕГЕ АСЫРУ КЕЗЕҢДЕРІ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C7F5E9D-5C96-4FC5-929E-869488850961}"/>
              </a:ext>
            </a:extLst>
          </p:cNvPr>
          <p:cNvSpPr/>
          <p:nvPr/>
        </p:nvSpPr>
        <p:spPr>
          <a:xfrm>
            <a:off x="-1" y="5618922"/>
            <a:ext cx="3022302" cy="1239078"/>
          </a:xfrm>
          <a:custGeom>
            <a:avLst/>
            <a:gdLst>
              <a:gd name="connsiteX0" fmla="*/ 0 w 3022302"/>
              <a:gd name="connsiteY0" fmla="*/ 0 h 1239078"/>
              <a:gd name="connsiteX1" fmla="*/ 2687635 w 3022302"/>
              <a:gd name="connsiteY1" fmla="*/ 0 h 1239078"/>
              <a:gd name="connsiteX2" fmla="*/ 3022302 w 3022302"/>
              <a:gd name="connsiteY2" fmla="*/ 619539 h 1239078"/>
              <a:gd name="connsiteX3" fmla="*/ 2687635 w 3022302"/>
              <a:gd name="connsiteY3" fmla="*/ 1239078 h 1239078"/>
              <a:gd name="connsiteX4" fmla="*/ 0 w 3022302"/>
              <a:gd name="connsiteY4" fmla="*/ 1239078 h 1239078"/>
              <a:gd name="connsiteX5" fmla="*/ 0 w 3022302"/>
              <a:gd name="connsiteY5" fmla="*/ 0 h 12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2302" h="1239078">
                <a:moveTo>
                  <a:pt x="0" y="0"/>
                </a:moveTo>
                <a:lnTo>
                  <a:pt x="2687635" y="0"/>
                </a:lnTo>
                <a:lnTo>
                  <a:pt x="3022302" y="619539"/>
                </a:lnTo>
                <a:lnTo>
                  <a:pt x="2687635" y="1239078"/>
                </a:lnTo>
                <a:lnTo>
                  <a:pt x="0" y="1239078"/>
                </a:lnTo>
                <a:lnTo>
                  <a:pt x="0" y="0"/>
                </a:lnTo>
                <a:close/>
              </a:path>
            </a:pathLst>
          </a:custGeom>
          <a:solidFill>
            <a:srgbClr val="1B6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6">
            <a:extLst>
              <a:ext uri="{FF2B5EF4-FFF2-40B4-BE49-F238E27FC236}">
                <a16:creationId xmlns:a16="http://schemas.microsoft.com/office/drawing/2014/main" xmlns="" id="{274FAF3B-19DF-46C0-8E89-E1628E8CB073}"/>
              </a:ext>
            </a:extLst>
          </p:cNvPr>
          <p:cNvSpPr/>
          <p:nvPr/>
        </p:nvSpPr>
        <p:spPr>
          <a:xfrm>
            <a:off x="2819351" y="5618922"/>
            <a:ext cx="2188569" cy="1239078"/>
          </a:xfrm>
          <a:custGeom>
            <a:avLst/>
            <a:gdLst>
              <a:gd name="connsiteX0" fmla="*/ 0 w 2188569"/>
              <a:gd name="connsiteY0" fmla="*/ 0 h 1239078"/>
              <a:gd name="connsiteX1" fmla="*/ 1853902 w 2188569"/>
              <a:gd name="connsiteY1" fmla="*/ 0 h 1239078"/>
              <a:gd name="connsiteX2" fmla="*/ 2188569 w 2188569"/>
              <a:gd name="connsiteY2" fmla="*/ 619539 h 1239078"/>
              <a:gd name="connsiteX3" fmla="*/ 1853902 w 2188569"/>
              <a:gd name="connsiteY3" fmla="*/ 1239078 h 1239078"/>
              <a:gd name="connsiteX4" fmla="*/ 0 w 2188569"/>
              <a:gd name="connsiteY4" fmla="*/ 1239078 h 1239078"/>
              <a:gd name="connsiteX5" fmla="*/ 334667 w 2188569"/>
              <a:gd name="connsiteY5" fmla="*/ 619539 h 1239078"/>
              <a:gd name="connsiteX6" fmla="*/ 0 w 2188569"/>
              <a:gd name="connsiteY6" fmla="*/ 0 h 12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8569" h="1239078">
                <a:moveTo>
                  <a:pt x="0" y="0"/>
                </a:moveTo>
                <a:lnTo>
                  <a:pt x="1853902" y="0"/>
                </a:lnTo>
                <a:lnTo>
                  <a:pt x="2188569" y="619539"/>
                </a:lnTo>
                <a:lnTo>
                  <a:pt x="1853902" y="1239078"/>
                </a:lnTo>
                <a:lnTo>
                  <a:pt x="0" y="1239078"/>
                </a:lnTo>
                <a:lnTo>
                  <a:pt x="334667" y="619539"/>
                </a:lnTo>
                <a:lnTo>
                  <a:pt x="0" y="0"/>
                </a:lnTo>
                <a:close/>
              </a:path>
            </a:pathLst>
          </a:custGeom>
          <a:solidFill>
            <a:srgbClr val="218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xmlns="" id="{1ACF1636-BA7C-4F94-93B5-AE3E2558F894}"/>
              </a:ext>
            </a:extLst>
          </p:cNvPr>
          <p:cNvSpPr/>
          <p:nvPr/>
        </p:nvSpPr>
        <p:spPr>
          <a:xfrm>
            <a:off x="4804969" y="5618922"/>
            <a:ext cx="2188569" cy="1239078"/>
          </a:xfrm>
          <a:custGeom>
            <a:avLst/>
            <a:gdLst>
              <a:gd name="connsiteX0" fmla="*/ 0 w 2188569"/>
              <a:gd name="connsiteY0" fmla="*/ 0 h 1239078"/>
              <a:gd name="connsiteX1" fmla="*/ 1853902 w 2188569"/>
              <a:gd name="connsiteY1" fmla="*/ 0 h 1239078"/>
              <a:gd name="connsiteX2" fmla="*/ 2188569 w 2188569"/>
              <a:gd name="connsiteY2" fmla="*/ 619539 h 1239078"/>
              <a:gd name="connsiteX3" fmla="*/ 1853902 w 2188569"/>
              <a:gd name="connsiteY3" fmla="*/ 1239078 h 1239078"/>
              <a:gd name="connsiteX4" fmla="*/ 0 w 2188569"/>
              <a:gd name="connsiteY4" fmla="*/ 1239078 h 1239078"/>
              <a:gd name="connsiteX5" fmla="*/ 334667 w 2188569"/>
              <a:gd name="connsiteY5" fmla="*/ 619539 h 1239078"/>
              <a:gd name="connsiteX6" fmla="*/ 0 w 2188569"/>
              <a:gd name="connsiteY6" fmla="*/ 0 h 12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8569" h="1239078">
                <a:moveTo>
                  <a:pt x="0" y="0"/>
                </a:moveTo>
                <a:lnTo>
                  <a:pt x="1853902" y="0"/>
                </a:lnTo>
                <a:lnTo>
                  <a:pt x="2188569" y="619539"/>
                </a:lnTo>
                <a:lnTo>
                  <a:pt x="1853902" y="1239078"/>
                </a:lnTo>
                <a:lnTo>
                  <a:pt x="0" y="1239078"/>
                </a:lnTo>
                <a:lnTo>
                  <a:pt x="334667" y="619539"/>
                </a:lnTo>
                <a:lnTo>
                  <a:pt x="0" y="0"/>
                </a:lnTo>
                <a:close/>
              </a:path>
            </a:pathLst>
          </a:custGeom>
          <a:solidFill>
            <a:srgbClr val="49B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xmlns="" id="{9D52F4AA-590A-4F24-9915-89F0552BD04B}"/>
              </a:ext>
            </a:extLst>
          </p:cNvPr>
          <p:cNvSpPr/>
          <p:nvPr/>
        </p:nvSpPr>
        <p:spPr>
          <a:xfrm>
            <a:off x="6790587" y="5618922"/>
            <a:ext cx="2188569" cy="1239078"/>
          </a:xfrm>
          <a:custGeom>
            <a:avLst/>
            <a:gdLst>
              <a:gd name="connsiteX0" fmla="*/ 0 w 2188569"/>
              <a:gd name="connsiteY0" fmla="*/ 0 h 1239078"/>
              <a:gd name="connsiteX1" fmla="*/ 1853902 w 2188569"/>
              <a:gd name="connsiteY1" fmla="*/ 0 h 1239078"/>
              <a:gd name="connsiteX2" fmla="*/ 2188569 w 2188569"/>
              <a:gd name="connsiteY2" fmla="*/ 619539 h 1239078"/>
              <a:gd name="connsiteX3" fmla="*/ 1853902 w 2188569"/>
              <a:gd name="connsiteY3" fmla="*/ 1239078 h 1239078"/>
              <a:gd name="connsiteX4" fmla="*/ 0 w 2188569"/>
              <a:gd name="connsiteY4" fmla="*/ 1239078 h 1239078"/>
              <a:gd name="connsiteX5" fmla="*/ 334667 w 2188569"/>
              <a:gd name="connsiteY5" fmla="*/ 619539 h 1239078"/>
              <a:gd name="connsiteX6" fmla="*/ 0 w 2188569"/>
              <a:gd name="connsiteY6" fmla="*/ 0 h 12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8569" h="1239078">
                <a:moveTo>
                  <a:pt x="0" y="0"/>
                </a:moveTo>
                <a:lnTo>
                  <a:pt x="1853902" y="0"/>
                </a:lnTo>
                <a:lnTo>
                  <a:pt x="2188569" y="619539"/>
                </a:lnTo>
                <a:lnTo>
                  <a:pt x="1853902" y="1239078"/>
                </a:lnTo>
                <a:lnTo>
                  <a:pt x="0" y="1239078"/>
                </a:lnTo>
                <a:lnTo>
                  <a:pt x="334667" y="619539"/>
                </a:lnTo>
                <a:lnTo>
                  <a:pt x="0" y="0"/>
                </a:lnTo>
                <a:close/>
              </a:path>
            </a:pathLst>
          </a:custGeom>
          <a:solidFill>
            <a:srgbClr val="60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xmlns="" id="{337497BE-73E9-4C41-B332-3F67AE6038FE}"/>
              </a:ext>
            </a:extLst>
          </p:cNvPr>
          <p:cNvSpPr/>
          <p:nvPr/>
        </p:nvSpPr>
        <p:spPr>
          <a:xfrm>
            <a:off x="8776205" y="5618922"/>
            <a:ext cx="3415795" cy="1239078"/>
          </a:xfrm>
          <a:custGeom>
            <a:avLst/>
            <a:gdLst>
              <a:gd name="connsiteX0" fmla="*/ 0 w 3415795"/>
              <a:gd name="connsiteY0" fmla="*/ 0 h 1239078"/>
              <a:gd name="connsiteX1" fmla="*/ 3415795 w 3415795"/>
              <a:gd name="connsiteY1" fmla="*/ 0 h 1239078"/>
              <a:gd name="connsiteX2" fmla="*/ 3415795 w 3415795"/>
              <a:gd name="connsiteY2" fmla="*/ 1239078 h 1239078"/>
              <a:gd name="connsiteX3" fmla="*/ 0 w 3415795"/>
              <a:gd name="connsiteY3" fmla="*/ 1239078 h 1239078"/>
              <a:gd name="connsiteX4" fmla="*/ 334667 w 3415795"/>
              <a:gd name="connsiteY4" fmla="*/ 619539 h 1239078"/>
              <a:gd name="connsiteX5" fmla="*/ 0 w 3415795"/>
              <a:gd name="connsiteY5" fmla="*/ 0 h 12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5795" h="1239078">
                <a:moveTo>
                  <a:pt x="0" y="0"/>
                </a:moveTo>
                <a:lnTo>
                  <a:pt x="3415795" y="0"/>
                </a:lnTo>
                <a:lnTo>
                  <a:pt x="3415795" y="1239078"/>
                </a:lnTo>
                <a:lnTo>
                  <a:pt x="0" y="1239078"/>
                </a:lnTo>
                <a:lnTo>
                  <a:pt x="334667" y="619539"/>
                </a:lnTo>
                <a:lnTo>
                  <a:pt x="0" y="0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30" descr="Crawl">
            <a:extLst>
              <a:ext uri="{FF2B5EF4-FFF2-40B4-BE49-F238E27FC236}">
                <a16:creationId xmlns:a16="http://schemas.microsoft.com/office/drawing/2014/main" xmlns="" id="{97AC47B0-42E8-4D21-BE7F-ABEBD2DE2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192" y="5033962"/>
            <a:ext cx="1400882" cy="1400882"/>
          </a:xfrm>
          <a:prstGeom prst="rect">
            <a:avLst/>
          </a:prstGeom>
        </p:spPr>
      </p:pic>
      <p:pic>
        <p:nvPicPr>
          <p:cNvPr id="24" name="Graphic 32" descr="Walk">
            <a:extLst>
              <a:ext uri="{FF2B5EF4-FFF2-40B4-BE49-F238E27FC236}">
                <a16:creationId xmlns:a16="http://schemas.microsoft.com/office/drawing/2014/main" xmlns="" id="{DCDCF65B-3F3A-480B-BB76-B877BECE56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7812" y="4919406"/>
            <a:ext cx="1399032" cy="1399032"/>
          </a:xfrm>
          <a:prstGeom prst="rect">
            <a:avLst/>
          </a:prstGeom>
        </p:spPr>
      </p:pic>
      <p:pic>
        <p:nvPicPr>
          <p:cNvPr id="25" name="Graphic 34" descr="Run">
            <a:extLst>
              <a:ext uri="{FF2B5EF4-FFF2-40B4-BE49-F238E27FC236}">
                <a16:creationId xmlns:a16="http://schemas.microsoft.com/office/drawing/2014/main" xmlns="" id="{9B443330-287F-4BE7-8A0B-3F11DEE4EE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91163" y="4919406"/>
            <a:ext cx="1399032" cy="1399032"/>
          </a:xfrm>
          <a:prstGeom prst="rect">
            <a:avLst/>
          </a:prstGeom>
        </p:spPr>
      </p:pic>
      <p:sp>
        <p:nvSpPr>
          <p:cNvPr id="26" name="Oval 38">
            <a:extLst>
              <a:ext uri="{FF2B5EF4-FFF2-40B4-BE49-F238E27FC236}">
                <a16:creationId xmlns:a16="http://schemas.microsoft.com/office/drawing/2014/main" xmlns="" id="{1FD852C7-9698-4955-BDDF-6B50F4AEED4B}"/>
              </a:ext>
            </a:extLst>
          </p:cNvPr>
          <p:cNvSpPr/>
          <p:nvPr/>
        </p:nvSpPr>
        <p:spPr>
          <a:xfrm>
            <a:off x="0" y="5929204"/>
            <a:ext cx="2943494" cy="359484"/>
          </a:xfrm>
          <a:prstGeom prst="ellipse">
            <a:avLst/>
          </a:prstGeom>
          <a:gradFill flip="none" rotWithShape="1">
            <a:gsLst>
              <a:gs pos="17000">
                <a:schemeClr val="tx1">
                  <a:alpha val="55000"/>
                </a:schemeClr>
              </a:gs>
              <a:gs pos="100000">
                <a:srgbClr val="1B689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39">
            <a:extLst>
              <a:ext uri="{FF2B5EF4-FFF2-40B4-BE49-F238E27FC236}">
                <a16:creationId xmlns:a16="http://schemas.microsoft.com/office/drawing/2014/main" xmlns="" id="{33B69EE3-7BC2-4E4C-A512-7568039845C5}"/>
              </a:ext>
            </a:extLst>
          </p:cNvPr>
          <p:cNvSpPr/>
          <p:nvPr/>
        </p:nvSpPr>
        <p:spPr>
          <a:xfrm>
            <a:off x="2995710" y="5987518"/>
            <a:ext cx="1902160" cy="359484"/>
          </a:xfrm>
          <a:prstGeom prst="ellipse">
            <a:avLst/>
          </a:prstGeom>
          <a:gradFill flip="none" rotWithShape="1">
            <a:gsLst>
              <a:gs pos="17000">
                <a:schemeClr val="tx1">
                  <a:alpha val="55000"/>
                </a:schemeClr>
              </a:gs>
              <a:gs pos="100000">
                <a:srgbClr val="1B689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40">
            <a:extLst>
              <a:ext uri="{FF2B5EF4-FFF2-40B4-BE49-F238E27FC236}">
                <a16:creationId xmlns:a16="http://schemas.microsoft.com/office/drawing/2014/main" xmlns="" id="{DEA2FA72-E768-48AE-85A2-0A957A63ECAE}"/>
              </a:ext>
            </a:extLst>
          </p:cNvPr>
          <p:cNvSpPr/>
          <p:nvPr/>
        </p:nvSpPr>
        <p:spPr>
          <a:xfrm>
            <a:off x="4766844" y="6034711"/>
            <a:ext cx="1902160" cy="359484"/>
          </a:xfrm>
          <a:prstGeom prst="ellipse">
            <a:avLst/>
          </a:prstGeom>
          <a:gradFill flip="none" rotWithShape="1">
            <a:gsLst>
              <a:gs pos="17000">
                <a:schemeClr val="tx1">
                  <a:alpha val="55000"/>
                </a:schemeClr>
              </a:gs>
              <a:gs pos="100000">
                <a:srgbClr val="1B689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41">
            <a:extLst>
              <a:ext uri="{FF2B5EF4-FFF2-40B4-BE49-F238E27FC236}">
                <a16:creationId xmlns:a16="http://schemas.microsoft.com/office/drawing/2014/main" xmlns="" id="{34CF65F6-6E9B-4977-BE77-07BC060534E1}"/>
              </a:ext>
            </a:extLst>
          </p:cNvPr>
          <p:cNvSpPr/>
          <p:nvPr/>
        </p:nvSpPr>
        <p:spPr>
          <a:xfrm>
            <a:off x="6680537" y="5978211"/>
            <a:ext cx="1902160" cy="359484"/>
          </a:xfrm>
          <a:prstGeom prst="ellipse">
            <a:avLst/>
          </a:prstGeom>
          <a:gradFill flip="none" rotWithShape="1">
            <a:gsLst>
              <a:gs pos="17000">
                <a:schemeClr val="tx1">
                  <a:alpha val="55000"/>
                </a:schemeClr>
              </a:gs>
              <a:gs pos="100000">
                <a:srgbClr val="1B689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43" descr="Confused person">
            <a:extLst>
              <a:ext uri="{FF2B5EF4-FFF2-40B4-BE49-F238E27FC236}">
                <a16:creationId xmlns:a16="http://schemas.microsoft.com/office/drawing/2014/main" xmlns="" id="{39C0C03B-D7A8-453B-9B95-FB497124B6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58964" y="4839429"/>
            <a:ext cx="1399032" cy="1399032"/>
          </a:xfrm>
          <a:prstGeom prst="rect">
            <a:avLst/>
          </a:prstGeom>
        </p:spPr>
      </p:pic>
      <p:sp>
        <p:nvSpPr>
          <p:cNvPr id="31" name="Oval 44">
            <a:extLst>
              <a:ext uri="{FF2B5EF4-FFF2-40B4-BE49-F238E27FC236}">
                <a16:creationId xmlns:a16="http://schemas.microsoft.com/office/drawing/2014/main" xmlns="" id="{02755157-3515-4B11-A081-FF25C758877E}"/>
              </a:ext>
            </a:extLst>
          </p:cNvPr>
          <p:cNvSpPr/>
          <p:nvPr/>
        </p:nvSpPr>
        <p:spPr>
          <a:xfrm>
            <a:off x="9414284" y="5936437"/>
            <a:ext cx="1902160" cy="359484"/>
          </a:xfrm>
          <a:prstGeom prst="ellipse">
            <a:avLst/>
          </a:prstGeom>
          <a:gradFill flip="none" rotWithShape="1">
            <a:gsLst>
              <a:gs pos="17000">
                <a:schemeClr val="tx1">
                  <a:alpha val="55000"/>
                </a:schemeClr>
              </a:gs>
              <a:gs pos="100000">
                <a:srgbClr val="1B689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46">
            <a:extLst>
              <a:ext uri="{FF2B5EF4-FFF2-40B4-BE49-F238E27FC236}">
                <a16:creationId xmlns:a16="http://schemas.microsoft.com/office/drawing/2014/main" xmlns="" id="{6FCEFC0E-8404-4DB1-8FA8-7241FA501117}"/>
              </a:ext>
            </a:extLst>
          </p:cNvPr>
          <p:cNvCxnSpPr/>
          <p:nvPr/>
        </p:nvCxnSpPr>
        <p:spPr>
          <a:xfrm flipV="1">
            <a:off x="865028" y="1575582"/>
            <a:ext cx="0" cy="40433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50">
            <a:extLst>
              <a:ext uri="{FF2B5EF4-FFF2-40B4-BE49-F238E27FC236}">
                <a16:creationId xmlns:a16="http://schemas.microsoft.com/office/drawing/2014/main" xmlns="" id="{4ACEE0DA-A9D3-426C-848F-84938ECB2E42}"/>
              </a:ext>
            </a:extLst>
          </p:cNvPr>
          <p:cNvGrpSpPr/>
          <p:nvPr/>
        </p:nvGrpSpPr>
        <p:grpSpPr>
          <a:xfrm>
            <a:off x="911424" y="1522003"/>
            <a:ext cx="2619590" cy="1661690"/>
            <a:chOff x="718017" y="1477109"/>
            <a:chExt cx="2261124" cy="166169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9E70902-58D4-4703-8BE5-34A9312764BE}"/>
                </a:ext>
              </a:extLst>
            </p:cNvPr>
            <p:cNvSpPr txBox="1"/>
            <p:nvPr/>
          </p:nvSpPr>
          <p:spPr>
            <a:xfrm>
              <a:off x="718017" y="1477109"/>
              <a:ext cx="927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1B689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59CB5C8-30B9-4D81-9718-AFA0289540A1}"/>
                </a:ext>
              </a:extLst>
            </p:cNvPr>
            <p:cNvSpPr txBox="1"/>
            <p:nvPr/>
          </p:nvSpPr>
          <p:spPr>
            <a:xfrm>
              <a:off x="718017" y="2123136"/>
              <a:ext cx="2261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Таза импорт </a:t>
              </a:r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пулын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қалыптастыру</a:t>
              </a:r>
              <a:endPara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37" name="Straight Connector 51">
            <a:extLst>
              <a:ext uri="{FF2B5EF4-FFF2-40B4-BE49-F238E27FC236}">
                <a16:creationId xmlns:a16="http://schemas.microsoft.com/office/drawing/2014/main" xmlns="" id="{084A9581-89D2-4328-99DE-7D245BBA2B61}"/>
              </a:ext>
            </a:extLst>
          </p:cNvPr>
          <p:cNvCxnSpPr/>
          <p:nvPr/>
        </p:nvCxnSpPr>
        <p:spPr>
          <a:xfrm flipV="1">
            <a:off x="3242982" y="1575582"/>
            <a:ext cx="0" cy="40433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52">
            <a:extLst>
              <a:ext uri="{FF2B5EF4-FFF2-40B4-BE49-F238E27FC236}">
                <a16:creationId xmlns:a16="http://schemas.microsoft.com/office/drawing/2014/main" xmlns="" id="{38EF6A5E-A09D-4E24-9E14-EEC8870B55D4}"/>
              </a:ext>
            </a:extLst>
          </p:cNvPr>
          <p:cNvCxnSpPr/>
          <p:nvPr/>
        </p:nvCxnSpPr>
        <p:spPr>
          <a:xfrm flipV="1">
            <a:off x="5360548" y="1575582"/>
            <a:ext cx="0" cy="40433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3">
            <a:extLst>
              <a:ext uri="{FF2B5EF4-FFF2-40B4-BE49-F238E27FC236}">
                <a16:creationId xmlns:a16="http://schemas.microsoft.com/office/drawing/2014/main" xmlns="" id="{F875EEA2-4A0E-4FE5-A70E-3F690FCF2577}"/>
              </a:ext>
            </a:extLst>
          </p:cNvPr>
          <p:cNvCxnSpPr/>
          <p:nvPr/>
        </p:nvCxnSpPr>
        <p:spPr>
          <a:xfrm flipV="1">
            <a:off x="7458732" y="1575582"/>
            <a:ext cx="0" cy="40433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54">
            <a:extLst>
              <a:ext uri="{FF2B5EF4-FFF2-40B4-BE49-F238E27FC236}">
                <a16:creationId xmlns:a16="http://schemas.microsoft.com/office/drawing/2014/main" xmlns="" id="{3AD1F9B1-D80B-4F12-8303-433B22B4689D}"/>
              </a:ext>
            </a:extLst>
          </p:cNvPr>
          <p:cNvCxnSpPr/>
          <p:nvPr/>
        </p:nvCxnSpPr>
        <p:spPr>
          <a:xfrm flipV="1">
            <a:off x="9556916" y="1575582"/>
            <a:ext cx="0" cy="40433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71">
            <a:extLst>
              <a:ext uri="{FF2B5EF4-FFF2-40B4-BE49-F238E27FC236}">
                <a16:creationId xmlns:a16="http://schemas.microsoft.com/office/drawing/2014/main" xmlns="" id="{F6E8212B-09BE-4F16-AB44-3102054CB319}"/>
              </a:ext>
            </a:extLst>
          </p:cNvPr>
          <p:cNvGrpSpPr/>
          <p:nvPr/>
        </p:nvGrpSpPr>
        <p:grpSpPr>
          <a:xfrm>
            <a:off x="7032931" y="4919406"/>
            <a:ext cx="1561299" cy="1399032"/>
            <a:chOff x="7014514" y="4919406"/>
            <a:chExt cx="1561299" cy="1399032"/>
          </a:xfrm>
        </p:grpSpPr>
        <p:pic>
          <p:nvPicPr>
            <p:cNvPr id="58" name="Graphic 35" descr="Run">
              <a:extLst>
                <a:ext uri="{FF2B5EF4-FFF2-40B4-BE49-F238E27FC236}">
                  <a16:creationId xmlns:a16="http://schemas.microsoft.com/office/drawing/2014/main" xmlns="" id="{45FBC0A8-05BC-4C24-85BB-245A15CCE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76781" y="4919406"/>
              <a:ext cx="1399032" cy="1399032"/>
            </a:xfrm>
            <a:prstGeom prst="rect">
              <a:avLst/>
            </a:prstGeom>
          </p:spPr>
        </p:pic>
        <p:sp>
          <p:nvSpPr>
            <p:cNvPr id="59" name="Rectangle: Rounded Corners 36">
              <a:extLst>
                <a:ext uri="{FF2B5EF4-FFF2-40B4-BE49-F238E27FC236}">
                  <a16:creationId xmlns:a16="http://schemas.microsoft.com/office/drawing/2014/main" xmlns="" id="{6F8BA320-DAD2-45C6-8DCB-223294CE3FF8}"/>
                </a:ext>
              </a:extLst>
            </p:cNvPr>
            <p:cNvSpPr/>
            <p:nvPr/>
          </p:nvSpPr>
          <p:spPr>
            <a:xfrm>
              <a:off x="7014514" y="5415376"/>
              <a:ext cx="543339" cy="10084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37">
              <a:extLst>
                <a:ext uri="{FF2B5EF4-FFF2-40B4-BE49-F238E27FC236}">
                  <a16:creationId xmlns:a16="http://schemas.microsoft.com/office/drawing/2014/main" xmlns="" id="{D0BBBE19-D586-465E-A1E0-175444DCFDA1}"/>
                </a:ext>
              </a:extLst>
            </p:cNvPr>
            <p:cNvSpPr/>
            <p:nvPr/>
          </p:nvSpPr>
          <p:spPr>
            <a:xfrm>
              <a:off x="7290297" y="5276021"/>
              <a:ext cx="292396" cy="10084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50">
            <a:extLst>
              <a:ext uri="{FF2B5EF4-FFF2-40B4-BE49-F238E27FC236}">
                <a16:creationId xmlns:a16="http://schemas.microsoft.com/office/drawing/2014/main" xmlns="" id="{4ACEE0DA-A9D3-426C-848F-84938ECB2E42}"/>
              </a:ext>
            </a:extLst>
          </p:cNvPr>
          <p:cNvGrpSpPr/>
          <p:nvPr/>
        </p:nvGrpSpPr>
        <p:grpSpPr>
          <a:xfrm>
            <a:off x="3274828" y="1522003"/>
            <a:ext cx="2120081" cy="1969466"/>
            <a:chOff x="718017" y="1477109"/>
            <a:chExt cx="2261124" cy="196946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A9E70902-58D4-4703-8BE5-34A9312764BE}"/>
                </a:ext>
              </a:extLst>
            </p:cNvPr>
            <p:cNvSpPr txBox="1"/>
            <p:nvPr/>
          </p:nvSpPr>
          <p:spPr>
            <a:xfrm>
              <a:off x="718017" y="1477109"/>
              <a:ext cx="927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2086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  <a:endParaRPr lang="en-US" sz="4000" b="1" dirty="0">
                <a:solidFill>
                  <a:srgbClr val="2086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259CB5C8-30B9-4D81-9718-AFA0289540A1}"/>
                </a:ext>
              </a:extLst>
            </p:cNvPr>
            <p:cNvSpPr txBox="1"/>
            <p:nvPr/>
          </p:nvSpPr>
          <p:spPr>
            <a:xfrm>
              <a:off x="718017" y="2123136"/>
              <a:ext cx="22611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Бизнестен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өтінімдерді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қабылдау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және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қарау</a:t>
              </a:r>
              <a:endPara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4" name="Group 50">
            <a:extLst>
              <a:ext uri="{FF2B5EF4-FFF2-40B4-BE49-F238E27FC236}">
                <a16:creationId xmlns:a16="http://schemas.microsoft.com/office/drawing/2014/main" xmlns="" id="{4ACEE0DA-A9D3-426C-848F-84938ECB2E42}"/>
              </a:ext>
            </a:extLst>
          </p:cNvPr>
          <p:cNvGrpSpPr/>
          <p:nvPr/>
        </p:nvGrpSpPr>
        <p:grpSpPr>
          <a:xfrm>
            <a:off x="5408937" y="1522003"/>
            <a:ext cx="2069177" cy="1969466"/>
            <a:chOff x="718017" y="1477109"/>
            <a:chExt cx="2261124" cy="196946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A9E70902-58D4-4703-8BE5-34A9312764BE}"/>
                </a:ext>
              </a:extLst>
            </p:cNvPr>
            <p:cNvSpPr txBox="1"/>
            <p:nvPr/>
          </p:nvSpPr>
          <p:spPr>
            <a:xfrm>
              <a:off x="718017" y="1477109"/>
              <a:ext cx="927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46ADC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  <a:endParaRPr lang="en-US" sz="4000" b="1" dirty="0">
                <a:solidFill>
                  <a:srgbClr val="46ADC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259CB5C8-30B9-4D81-9718-AFA0289540A1}"/>
                </a:ext>
              </a:extLst>
            </p:cNvPr>
            <p:cNvSpPr txBox="1"/>
            <p:nvPr/>
          </p:nvSpPr>
          <p:spPr>
            <a:xfrm>
              <a:off x="718017" y="2123136"/>
              <a:ext cx="22611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Жаңа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өндіріс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жобасын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таңдау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және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мақұлдау</a:t>
              </a:r>
              <a:endPara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4" name="Group 50">
            <a:extLst>
              <a:ext uri="{FF2B5EF4-FFF2-40B4-BE49-F238E27FC236}">
                <a16:creationId xmlns:a16="http://schemas.microsoft.com/office/drawing/2014/main" xmlns="" id="{4ACEE0DA-A9D3-426C-848F-84938ECB2E42}"/>
              </a:ext>
            </a:extLst>
          </p:cNvPr>
          <p:cNvGrpSpPr/>
          <p:nvPr/>
        </p:nvGrpSpPr>
        <p:grpSpPr>
          <a:xfrm>
            <a:off x="7471543" y="1522003"/>
            <a:ext cx="2069177" cy="1661690"/>
            <a:chOff x="718017" y="1477109"/>
            <a:chExt cx="2261124" cy="166169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A9E70902-58D4-4703-8BE5-34A9312764BE}"/>
                </a:ext>
              </a:extLst>
            </p:cNvPr>
            <p:cNvSpPr txBox="1"/>
            <p:nvPr/>
          </p:nvSpPr>
          <p:spPr>
            <a:xfrm>
              <a:off x="718017" y="1477109"/>
              <a:ext cx="927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60C5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</a:t>
              </a:r>
              <a:endParaRPr lang="en-US" sz="4000" b="1" dirty="0">
                <a:solidFill>
                  <a:srgbClr val="60C5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259CB5C8-30B9-4D81-9718-AFA0289540A1}"/>
                </a:ext>
              </a:extLst>
            </p:cNvPr>
            <p:cNvSpPr txBox="1"/>
            <p:nvPr/>
          </p:nvSpPr>
          <p:spPr>
            <a:xfrm>
              <a:off x="718017" y="2123136"/>
              <a:ext cx="2261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Оффтейк-келісімшарт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жасасу</a:t>
              </a:r>
              <a:endPara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7" name="Group 50">
            <a:extLst>
              <a:ext uri="{FF2B5EF4-FFF2-40B4-BE49-F238E27FC236}">
                <a16:creationId xmlns:a16="http://schemas.microsoft.com/office/drawing/2014/main" xmlns="" id="{4ACEE0DA-A9D3-426C-848F-84938ECB2E42}"/>
              </a:ext>
            </a:extLst>
          </p:cNvPr>
          <p:cNvGrpSpPr/>
          <p:nvPr/>
        </p:nvGrpSpPr>
        <p:grpSpPr>
          <a:xfrm>
            <a:off x="9585923" y="1522003"/>
            <a:ext cx="2069177" cy="1661690"/>
            <a:chOff x="718017" y="1477109"/>
            <a:chExt cx="2261124" cy="166169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A9E70902-58D4-4703-8BE5-34A9312764BE}"/>
                </a:ext>
              </a:extLst>
            </p:cNvPr>
            <p:cNvSpPr txBox="1"/>
            <p:nvPr/>
          </p:nvSpPr>
          <p:spPr>
            <a:xfrm>
              <a:off x="718017" y="1477109"/>
              <a:ext cx="927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CC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05</a:t>
              </a:r>
              <a:endParaRPr lang="en-US" sz="4000" b="1" dirty="0">
                <a:solidFill>
                  <a:srgbClr val="00C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259CB5C8-30B9-4D81-9718-AFA0289540A1}"/>
                </a:ext>
              </a:extLst>
            </p:cNvPr>
            <p:cNvSpPr txBox="1"/>
            <p:nvPr/>
          </p:nvSpPr>
          <p:spPr>
            <a:xfrm>
              <a:off x="718017" y="2123136"/>
              <a:ext cx="2261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Жобаның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мониторингін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жүргізу</a:t>
              </a:r>
              <a:endPara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2" name="Шеврон 81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86" name="Шеврон 85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87" name="Пятиугольник 86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Шеврон 87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</p:spTree>
    <p:extLst>
      <p:ext uri="{BB962C8B-B14F-4D97-AF65-F5344CB8AC3E}">
        <p14:creationId xmlns:p14="http://schemas.microsoft.com/office/powerpoint/2010/main" val="388089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  <a:stCxn id="139" idx="0"/>
            <a:endCxn id="119" idx="4"/>
          </p:cNvCxnSpPr>
          <p:nvPr/>
        </p:nvCxnSpPr>
        <p:spPr>
          <a:xfrm flipV="1">
            <a:off x="2887578" y="1916832"/>
            <a:ext cx="2442" cy="152108"/>
          </a:xfrm>
          <a:prstGeom prst="line">
            <a:avLst/>
          </a:prstGeom>
          <a:ln w="19050">
            <a:solidFill>
              <a:srgbClr val="EE95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75502" y="4653136"/>
            <a:ext cx="2286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03A1A4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</a:t>
            </a:r>
          </a:p>
          <a:p>
            <a:pPr marL="177800" indent="-177800">
              <a:buClr>
                <a:srgbClr val="03A1A4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жоспар</a:t>
            </a:r>
            <a:endParaRPr lang="ru-RU" sz="1200" dirty="0" smtClean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buClr>
                <a:srgbClr val="03A1A4"/>
              </a:buClr>
              <a:buFont typeface="Wingdings" panose="05000000000000000000" pitchFamily="2" charset="2"/>
              <a:buChar char="§"/>
            </a:pP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Техникалық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конструкторлық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құжаттама</a:t>
            </a:r>
            <a:endParaRPr lang="ru-RU" sz="1200" dirty="0" smtClean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buClr>
                <a:srgbClr val="03A1A4"/>
              </a:buClr>
              <a:buFont typeface="Wingdings" panose="05000000000000000000" pitchFamily="2" charset="2"/>
              <a:buChar char="§"/>
            </a:pP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Қаржылық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жағдайы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құжаттар</a:t>
            </a:r>
            <a:endParaRPr lang="ru-RU" sz="1200" dirty="0" smtClean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buClr>
                <a:srgbClr val="03A1A4"/>
              </a:buClr>
              <a:buFont typeface="Wingdings" panose="05000000000000000000" pitchFamily="2" charset="2"/>
              <a:buChar char="§"/>
            </a:pP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моделі</a:t>
            </a:r>
            <a:endParaRPr lang="ru-RU" sz="1200" dirty="0" smtClean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buClr>
                <a:srgbClr val="03A1A4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Жергілікті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қамту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үлесі</a:t>
            </a:r>
            <a:endParaRPr lang="ru-RU" sz="1200" dirty="0" smtClean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buClr>
                <a:srgbClr val="03A1A4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Өндірісті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ұйымдастыру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кестесі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3885" y="334920"/>
            <a:ext cx="11038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 ЖАСАСУДЫҢ БИЗНЕС-ПРОЦЕСІ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Straight Connector 43">
            <a:extLst>
              <a:ext uri="{FF2B5EF4-FFF2-40B4-BE49-F238E27FC236}">
                <a16:creationId xmlns:a16="http://schemas.microsoft.com/office/drawing/2014/main" xmlns="" id="{F272CB9A-11DA-403F-8A2C-8ACABB9E55E3}"/>
              </a:ext>
            </a:extLst>
          </p:cNvPr>
          <p:cNvCxnSpPr/>
          <p:nvPr/>
        </p:nvCxnSpPr>
        <p:spPr>
          <a:xfrm>
            <a:off x="6041846" y="3693542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3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/>
          <p:nvPr/>
        </p:nvCxnSpPr>
        <p:spPr>
          <a:xfrm>
            <a:off x="8279773" y="3693542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62">
            <a:extLst>
              <a:ext uri="{FF2B5EF4-FFF2-40B4-BE49-F238E27FC236}">
                <a16:creationId xmlns:a16="http://schemas.microsoft.com/office/drawing/2014/main" xmlns="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532643" y="3693542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xmlns="" id="{892DD698-41EA-44B3-A338-53428D7D5050}"/>
              </a:ext>
            </a:extLst>
          </p:cNvPr>
          <p:cNvCxnSpPr/>
          <p:nvPr/>
        </p:nvCxnSpPr>
        <p:spPr>
          <a:xfrm>
            <a:off x="3791744" y="3693542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xmlns="" id="{7141C71E-E08E-4C35-AF33-12A46FFB4E28}"/>
              </a:ext>
            </a:extLst>
          </p:cNvPr>
          <p:cNvCxnSpPr/>
          <p:nvPr/>
        </p:nvCxnSpPr>
        <p:spPr>
          <a:xfrm>
            <a:off x="1610882" y="3693542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6">
            <a:extLst>
              <a:ext uri="{FF2B5EF4-FFF2-40B4-BE49-F238E27FC236}">
                <a16:creationId xmlns:a16="http://schemas.microsoft.com/office/drawing/2014/main" xmlns="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92990" y="3693542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BADB8234-7655-4312-99D5-ACC91B4B894B}"/>
              </a:ext>
            </a:extLst>
          </p:cNvPr>
          <p:cNvSpPr/>
          <p:nvPr/>
        </p:nvSpPr>
        <p:spPr>
          <a:xfrm>
            <a:off x="868827" y="3598292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Circle: Hollow 8">
            <a:extLst>
              <a:ext uri="{FF2B5EF4-FFF2-40B4-BE49-F238E27FC236}">
                <a16:creationId xmlns:a16="http://schemas.microsoft.com/office/drawing/2014/main" xmlns="" id="{868629C6-9D56-44C4-A90C-D16F2E7AA94B}"/>
              </a:ext>
            </a:extLst>
          </p:cNvPr>
          <p:cNvSpPr/>
          <p:nvPr/>
        </p:nvSpPr>
        <p:spPr>
          <a:xfrm>
            <a:off x="749764" y="3479229"/>
            <a:ext cx="428626" cy="428626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ircle: Hollow 9">
            <a:extLst>
              <a:ext uri="{FF2B5EF4-FFF2-40B4-BE49-F238E27FC236}">
                <a16:creationId xmlns:a16="http://schemas.microsoft.com/office/drawing/2014/main" xmlns="" id="{1E0E5245-3E9D-45CB-A2A2-78E37536928E}"/>
              </a:ext>
            </a:extLst>
          </p:cNvPr>
          <p:cNvSpPr/>
          <p:nvPr/>
        </p:nvSpPr>
        <p:spPr>
          <a:xfrm>
            <a:off x="616892" y="3346357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Straight Connector 11">
            <a:extLst>
              <a:ext uri="{FF2B5EF4-FFF2-40B4-BE49-F238E27FC236}">
                <a16:creationId xmlns:a16="http://schemas.microsoft.com/office/drawing/2014/main" xmlns="" id="{1B8353AA-1A28-4FAD-AF44-130B899BAAE4}"/>
              </a:ext>
            </a:extLst>
          </p:cNvPr>
          <p:cNvCxnSpPr>
            <a:cxnSpLocks/>
            <a:stCxn id="29" idx="0"/>
            <a:endCxn id="27" idx="4"/>
          </p:cNvCxnSpPr>
          <p:nvPr/>
        </p:nvCxnSpPr>
        <p:spPr>
          <a:xfrm flipV="1">
            <a:off x="964077" y="4040727"/>
            <a:ext cx="0" cy="488169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13">
            <a:extLst>
              <a:ext uri="{FF2B5EF4-FFF2-40B4-BE49-F238E27FC236}">
                <a16:creationId xmlns:a16="http://schemas.microsoft.com/office/drawing/2014/main" xmlns="" id="{36B49B4F-63E8-4430-9059-553CBCA3AB43}"/>
              </a:ext>
            </a:extLst>
          </p:cNvPr>
          <p:cNvSpPr/>
          <p:nvPr/>
        </p:nvSpPr>
        <p:spPr>
          <a:xfrm>
            <a:off x="901957" y="4528896"/>
            <a:ext cx="124240" cy="12424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959B938-7387-4E6C-B81C-CA1B61488588}"/>
              </a:ext>
            </a:extLst>
          </p:cNvPr>
          <p:cNvSpPr txBox="1"/>
          <p:nvPr/>
        </p:nvSpPr>
        <p:spPr>
          <a:xfrm>
            <a:off x="206384" y="2660053"/>
            <a:ext cx="1515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3A1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 </a:t>
            </a:r>
            <a:r>
              <a:rPr lang="ru-RU" sz="1600" dirty="0" smtClean="0">
                <a:solidFill>
                  <a:srgbClr val="03A1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БЕРУ</a:t>
            </a:r>
            <a:endParaRPr lang="en-US" sz="1600" dirty="0">
              <a:solidFill>
                <a:srgbClr val="03A1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val 19">
            <a:extLst>
              <a:ext uri="{FF2B5EF4-FFF2-40B4-BE49-F238E27FC236}">
                <a16:creationId xmlns:a16="http://schemas.microsoft.com/office/drawing/2014/main" xmlns="" id="{037A3CB3-AA60-41C6-B92B-B84EC0A87E61}"/>
              </a:ext>
            </a:extLst>
          </p:cNvPr>
          <p:cNvSpPr/>
          <p:nvPr/>
        </p:nvSpPr>
        <p:spPr>
          <a:xfrm>
            <a:off x="2796372" y="3598292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ircle: Hollow 20">
            <a:extLst>
              <a:ext uri="{FF2B5EF4-FFF2-40B4-BE49-F238E27FC236}">
                <a16:creationId xmlns:a16="http://schemas.microsoft.com/office/drawing/2014/main" xmlns="" id="{5AB77009-91CD-4089-A339-205E1FD860BA}"/>
              </a:ext>
            </a:extLst>
          </p:cNvPr>
          <p:cNvSpPr/>
          <p:nvPr/>
        </p:nvSpPr>
        <p:spPr>
          <a:xfrm>
            <a:off x="2677309" y="3479229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  <a:stCxn id="129" idx="0"/>
            <a:endCxn id="139" idx="4"/>
          </p:cNvCxnSpPr>
          <p:nvPr/>
        </p:nvCxnSpPr>
        <p:spPr>
          <a:xfrm flipV="1">
            <a:off x="2887578" y="2763310"/>
            <a:ext cx="0" cy="583047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297ECE7-7E0E-48D0-9C27-6FB0E3DB79DD}"/>
              </a:ext>
            </a:extLst>
          </p:cNvPr>
          <p:cNvSpPr txBox="1"/>
          <p:nvPr/>
        </p:nvSpPr>
        <p:spPr>
          <a:xfrm>
            <a:off x="2966353" y="3713234"/>
            <a:ext cx="1493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EE95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 ЖАРИЯЛАУ </a:t>
            </a:r>
            <a:r>
              <a:rPr lang="ru-RU" sz="1100" i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100" i="1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балама</a:t>
            </a:r>
            <a:r>
              <a:rPr lang="ru-RU" sz="1100" i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i="1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өтінімдерді</a:t>
            </a:r>
            <a:r>
              <a:rPr lang="ru-RU" sz="1100" i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i="1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қабылдау</a:t>
            </a:r>
            <a:r>
              <a:rPr lang="ru-RU" sz="1100" i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ru-RU" sz="1100" i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Oval 28">
            <a:extLst>
              <a:ext uri="{FF2B5EF4-FFF2-40B4-BE49-F238E27FC236}">
                <a16:creationId xmlns:a16="http://schemas.microsoft.com/office/drawing/2014/main" xmlns="" id="{CDCB9A2B-6699-4804-99AE-7A924FDA4340}"/>
              </a:ext>
            </a:extLst>
          </p:cNvPr>
          <p:cNvSpPr/>
          <p:nvPr/>
        </p:nvSpPr>
        <p:spPr>
          <a:xfrm>
            <a:off x="5155949" y="3598292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Circle: Hollow 29">
            <a:extLst>
              <a:ext uri="{FF2B5EF4-FFF2-40B4-BE49-F238E27FC236}">
                <a16:creationId xmlns:a16="http://schemas.microsoft.com/office/drawing/2014/main" xmlns="" id="{3A6CDF07-EF0B-4379-8FBF-3718BD896047}"/>
              </a:ext>
            </a:extLst>
          </p:cNvPr>
          <p:cNvSpPr/>
          <p:nvPr/>
        </p:nvSpPr>
        <p:spPr>
          <a:xfrm>
            <a:off x="5036886" y="3479229"/>
            <a:ext cx="428626" cy="428626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4904014" y="3346357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" name="Straight Connector 31">
            <a:extLst>
              <a:ext uri="{FF2B5EF4-FFF2-40B4-BE49-F238E27FC236}">
                <a16:creationId xmlns:a16="http://schemas.microsoft.com/office/drawing/2014/main" xmlns="" id="{EA49CDC4-E9AD-4789-BEA6-BFF07A73111B}"/>
              </a:ext>
            </a:extLst>
          </p:cNvPr>
          <p:cNvCxnSpPr>
            <a:cxnSpLocks/>
            <a:stCxn id="45" idx="0"/>
            <a:endCxn id="43" idx="4"/>
          </p:cNvCxnSpPr>
          <p:nvPr/>
        </p:nvCxnSpPr>
        <p:spPr>
          <a:xfrm flipV="1">
            <a:off x="5251199" y="4040727"/>
            <a:ext cx="0" cy="1620521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32">
            <a:extLst>
              <a:ext uri="{FF2B5EF4-FFF2-40B4-BE49-F238E27FC236}">
                <a16:creationId xmlns:a16="http://schemas.microsoft.com/office/drawing/2014/main" xmlns="" id="{DD4A8794-EADF-4527-95C6-C9D6781E9C8E}"/>
              </a:ext>
            </a:extLst>
          </p:cNvPr>
          <p:cNvSpPr/>
          <p:nvPr/>
        </p:nvSpPr>
        <p:spPr>
          <a:xfrm>
            <a:off x="5189079" y="5661248"/>
            <a:ext cx="124240" cy="12424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BE7D141-E60D-4B00-AA4B-1F588212DCAD}"/>
              </a:ext>
            </a:extLst>
          </p:cNvPr>
          <p:cNvSpPr txBox="1"/>
          <p:nvPr/>
        </p:nvSpPr>
        <p:spPr>
          <a:xfrm>
            <a:off x="4334390" y="2855615"/>
            <a:ext cx="1833618" cy="36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EF30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ҚОРЫТЫНДЫЛАУ</a:t>
            </a:r>
            <a:endParaRPr lang="en-US" sz="1600" dirty="0">
              <a:solidFill>
                <a:srgbClr val="EF30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val 45">
            <a:extLst>
              <a:ext uri="{FF2B5EF4-FFF2-40B4-BE49-F238E27FC236}">
                <a16:creationId xmlns:a16="http://schemas.microsoft.com/office/drawing/2014/main" xmlns="" id="{86694F26-80D5-467D-94C4-C9C860517F5F}"/>
              </a:ext>
            </a:extLst>
          </p:cNvPr>
          <p:cNvSpPr/>
          <p:nvPr/>
        </p:nvSpPr>
        <p:spPr>
          <a:xfrm>
            <a:off x="6717888" y="3598292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Circle: Hollow 46">
            <a:extLst>
              <a:ext uri="{FF2B5EF4-FFF2-40B4-BE49-F238E27FC236}">
                <a16:creationId xmlns:a16="http://schemas.microsoft.com/office/drawing/2014/main" xmlns="" id="{B0789B4A-0620-4211-9109-6DBE9A07FE51}"/>
              </a:ext>
            </a:extLst>
          </p:cNvPr>
          <p:cNvSpPr/>
          <p:nvPr/>
        </p:nvSpPr>
        <p:spPr>
          <a:xfrm>
            <a:off x="6598825" y="3479229"/>
            <a:ext cx="428626" cy="428626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Circle: Hollow 47">
            <a:extLst>
              <a:ext uri="{FF2B5EF4-FFF2-40B4-BE49-F238E27FC236}">
                <a16:creationId xmlns:a16="http://schemas.microsoft.com/office/drawing/2014/main" xmlns="" id="{9C63B36C-028C-4461-9179-02E81EA9B830}"/>
              </a:ext>
            </a:extLst>
          </p:cNvPr>
          <p:cNvSpPr/>
          <p:nvPr/>
        </p:nvSpPr>
        <p:spPr>
          <a:xfrm>
            <a:off x="6465953" y="3346357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2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51" idx="0"/>
            <a:endCxn id="53" idx="4"/>
          </p:cNvCxnSpPr>
          <p:nvPr/>
        </p:nvCxnSpPr>
        <p:spPr>
          <a:xfrm flipV="1">
            <a:off x="6813138" y="1897056"/>
            <a:ext cx="0" cy="1449301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6751018" y="1772816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5F62DC2-C651-4B22-B4CB-1846861868F6}"/>
              </a:ext>
            </a:extLst>
          </p:cNvPr>
          <p:cNvSpPr txBox="1"/>
          <p:nvPr/>
        </p:nvSpPr>
        <p:spPr>
          <a:xfrm>
            <a:off x="5804648" y="4080834"/>
            <a:ext cx="2016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C7C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САМҰРЫҚ-ҚАЗЫНА</a:t>
            </a:r>
            <a:endParaRPr lang="ru-RU" sz="1600" dirty="0">
              <a:solidFill>
                <a:srgbClr val="1C7C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1C7C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КОМИССИЯСЫНЫҢ ОТЫРЫСЫ</a:t>
            </a:r>
            <a:endParaRPr lang="ru-RU" sz="1600" dirty="0">
              <a:solidFill>
                <a:srgbClr val="1C7C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Oval 54">
            <a:extLst>
              <a:ext uri="{FF2B5EF4-FFF2-40B4-BE49-F238E27FC236}">
                <a16:creationId xmlns:a16="http://schemas.microsoft.com/office/drawing/2014/main" xmlns="" id="{4A6EEA54-5314-432F-B5DF-B223248AB8AA}"/>
              </a:ext>
            </a:extLst>
          </p:cNvPr>
          <p:cNvSpPr/>
          <p:nvPr/>
        </p:nvSpPr>
        <p:spPr>
          <a:xfrm>
            <a:off x="8315210" y="3598292"/>
            <a:ext cx="190500" cy="190500"/>
          </a:xfrm>
          <a:prstGeom prst="ellipse">
            <a:avLst/>
          </a:prstGeom>
          <a:solidFill>
            <a:srgbClr val="024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Circle: Hollow 55">
            <a:extLst>
              <a:ext uri="{FF2B5EF4-FFF2-40B4-BE49-F238E27FC236}">
                <a16:creationId xmlns:a16="http://schemas.microsoft.com/office/drawing/2014/main" xmlns="" id="{0C983C23-7914-456E-AA37-90FEEBD851C0}"/>
              </a:ext>
            </a:extLst>
          </p:cNvPr>
          <p:cNvSpPr/>
          <p:nvPr/>
        </p:nvSpPr>
        <p:spPr>
          <a:xfrm>
            <a:off x="8196147" y="3479229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Circle: Hollow 56">
            <a:extLst>
              <a:ext uri="{FF2B5EF4-FFF2-40B4-BE49-F238E27FC236}">
                <a16:creationId xmlns:a16="http://schemas.microsoft.com/office/drawing/2014/main" xmlns="" id="{CD810234-B3DF-4AE8-B7F5-9B91C3FEE8A3}"/>
              </a:ext>
            </a:extLst>
          </p:cNvPr>
          <p:cNvSpPr/>
          <p:nvPr/>
        </p:nvSpPr>
        <p:spPr>
          <a:xfrm>
            <a:off x="8063275" y="3346357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0" name="Straight Connector 57">
            <a:extLst>
              <a:ext uri="{FF2B5EF4-FFF2-40B4-BE49-F238E27FC236}">
                <a16:creationId xmlns:a16="http://schemas.microsoft.com/office/drawing/2014/main" xmlns="" id="{A61A79A1-830D-43A5-991E-41089FE309F5}"/>
              </a:ext>
            </a:extLst>
          </p:cNvPr>
          <p:cNvCxnSpPr>
            <a:cxnSpLocks/>
            <a:stCxn id="61" idx="0"/>
            <a:endCxn id="59" idx="4"/>
          </p:cNvCxnSpPr>
          <p:nvPr/>
        </p:nvCxnSpPr>
        <p:spPr>
          <a:xfrm flipV="1">
            <a:off x="8410460" y="4040727"/>
            <a:ext cx="0" cy="16925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58">
            <a:extLst>
              <a:ext uri="{FF2B5EF4-FFF2-40B4-BE49-F238E27FC236}">
                <a16:creationId xmlns:a16="http://schemas.microsoft.com/office/drawing/2014/main" xmlns="" id="{91D217BA-6735-41FC-ADDE-ADA84BF5E891}"/>
              </a:ext>
            </a:extLst>
          </p:cNvPr>
          <p:cNvSpPr/>
          <p:nvPr/>
        </p:nvSpPr>
        <p:spPr>
          <a:xfrm>
            <a:off x="8348340" y="5733256"/>
            <a:ext cx="124240" cy="124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93BBA26-6FB6-4EDA-AE7C-332D388F6619}"/>
              </a:ext>
            </a:extLst>
          </p:cNvPr>
          <p:cNvSpPr txBox="1"/>
          <p:nvPr/>
        </p:nvSpPr>
        <p:spPr>
          <a:xfrm>
            <a:off x="7576998" y="2660053"/>
            <a:ext cx="166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ОФФТЕЙК-КЕЛІСІМШАРТ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3" name="Straight Connector 63">
            <a:extLst>
              <a:ext uri="{FF2B5EF4-FFF2-40B4-BE49-F238E27FC236}">
                <a16:creationId xmlns:a16="http://schemas.microsoft.com/office/drawing/2014/main" xmlns="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34894" y="6669360"/>
            <a:ext cx="2048865" cy="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5">
            <a:extLst>
              <a:ext uri="{FF2B5EF4-FFF2-40B4-BE49-F238E27FC236}">
                <a16:creationId xmlns:a16="http://schemas.microsoft.com/office/drawing/2014/main" xmlns="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4523649" y="6638917"/>
            <a:ext cx="1539343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6">
            <a:extLst>
              <a:ext uri="{FF2B5EF4-FFF2-40B4-BE49-F238E27FC236}">
                <a16:creationId xmlns:a16="http://schemas.microsoft.com/office/drawing/2014/main" xmlns="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7387646" y="6638917"/>
            <a:ext cx="204886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68">
            <a:extLst>
              <a:ext uri="{FF2B5EF4-FFF2-40B4-BE49-F238E27FC236}">
                <a16:creationId xmlns:a16="http://schemas.microsoft.com/office/drawing/2014/main" xmlns="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5868457" y="941819"/>
            <a:ext cx="1862605" cy="0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8710CEB2-4E11-44C6-A201-5DCB3EA9A265}"/>
              </a:ext>
            </a:extLst>
          </p:cNvPr>
          <p:cNvSpPr txBox="1"/>
          <p:nvPr/>
        </p:nvSpPr>
        <p:spPr>
          <a:xfrm>
            <a:off x="7312131" y="5875868"/>
            <a:ext cx="231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24A1B"/>
              </a:buClr>
              <a:buFont typeface="Wingdings" panose="05000000000000000000" pitchFamily="2" charset="2"/>
              <a:buChar char="§"/>
            </a:pPr>
            <a:r>
              <a:rPr lang="kk-KZ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 жіберуден оффтейк- келісімшартқа қол қою </a:t>
            </a:r>
            <a:r>
              <a:rPr lang="kk-KZ" sz="1200" b="1" dirty="0" smtClean="0">
                <a:solidFill>
                  <a:srgbClr val="024A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 жұмыс күні</a:t>
            </a:r>
            <a:r>
              <a:rPr lang="kk-KZ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ішінде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54">
            <a:extLst>
              <a:ext uri="{FF2B5EF4-FFF2-40B4-BE49-F238E27FC236}">
                <a16:creationId xmlns:a16="http://schemas.microsoft.com/office/drawing/2014/main" xmlns="" id="{4A6EEA54-5314-432F-B5DF-B223248AB8AA}"/>
              </a:ext>
            </a:extLst>
          </p:cNvPr>
          <p:cNvSpPr/>
          <p:nvPr/>
        </p:nvSpPr>
        <p:spPr>
          <a:xfrm>
            <a:off x="11204621" y="3598292"/>
            <a:ext cx="190500" cy="190500"/>
          </a:xfrm>
          <a:prstGeom prst="ellipse">
            <a:avLst/>
          </a:prstGeom>
          <a:solidFill>
            <a:srgbClr val="173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Circle: Hollow 55">
            <a:extLst>
              <a:ext uri="{FF2B5EF4-FFF2-40B4-BE49-F238E27FC236}">
                <a16:creationId xmlns:a16="http://schemas.microsoft.com/office/drawing/2014/main" xmlns="" id="{0C983C23-7914-456E-AA37-90FEEBD851C0}"/>
              </a:ext>
            </a:extLst>
          </p:cNvPr>
          <p:cNvSpPr/>
          <p:nvPr/>
        </p:nvSpPr>
        <p:spPr>
          <a:xfrm>
            <a:off x="11085558" y="3479229"/>
            <a:ext cx="428626" cy="428626"/>
          </a:xfrm>
          <a:prstGeom prst="donut">
            <a:avLst>
              <a:gd name="adj" fmla="val 5281"/>
            </a:avLst>
          </a:prstGeom>
          <a:solidFill>
            <a:srgbClr val="173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Circle: Hollow 56">
            <a:extLst>
              <a:ext uri="{FF2B5EF4-FFF2-40B4-BE49-F238E27FC236}">
                <a16:creationId xmlns:a16="http://schemas.microsoft.com/office/drawing/2014/main" xmlns="" id="{CD810234-B3DF-4AE8-B7F5-9B91C3FEE8A3}"/>
              </a:ext>
            </a:extLst>
          </p:cNvPr>
          <p:cNvSpPr/>
          <p:nvPr/>
        </p:nvSpPr>
        <p:spPr>
          <a:xfrm>
            <a:off x="10952686" y="3346357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0" name="Straight Connector 57">
            <a:extLst>
              <a:ext uri="{FF2B5EF4-FFF2-40B4-BE49-F238E27FC236}">
                <a16:creationId xmlns:a16="http://schemas.microsoft.com/office/drawing/2014/main" xmlns="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1299872" y="4040728"/>
            <a:ext cx="0" cy="1033387"/>
          </a:xfrm>
          <a:prstGeom prst="line">
            <a:avLst/>
          </a:prstGeom>
          <a:ln w="19050">
            <a:solidFill>
              <a:srgbClr val="173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58">
            <a:extLst>
              <a:ext uri="{FF2B5EF4-FFF2-40B4-BE49-F238E27FC236}">
                <a16:creationId xmlns:a16="http://schemas.microsoft.com/office/drawing/2014/main" xmlns="" id="{91D217BA-6735-41FC-ADDE-ADA84BF5E891}"/>
              </a:ext>
            </a:extLst>
          </p:cNvPr>
          <p:cNvSpPr/>
          <p:nvPr/>
        </p:nvSpPr>
        <p:spPr>
          <a:xfrm>
            <a:off x="11237751" y="5013176"/>
            <a:ext cx="124240" cy="124240"/>
          </a:xfrm>
          <a:prstGeom prst="ellipse">
            <a:avLst/>
          </a:prstGeom>
          <a:solidFill>
            <a:srgbClr val="173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93BBA26-6FB6-4EDA-AE7C-332D388F6619}"/>
              </a:ext>
            </a:extLst>
          </p:cNvPr>
          <p:cNvSpPr txBox="1"/>
          <p:nvPr/>
        </p:nvSpPr>
        <p:spPr>
          <a:xfrm>
            <a:off x="10383062" y="2660053"/>
            <a:ext cx="1833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73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ИНСПЕКЦИЯЛЫҚ АУДИТ</a:t>
            </a:r>
          </a:p>
        </p:txBody>
      </p:sp>
      <p:cxnSp>
        <p:nvCxnSpPr>
          <p:cNvPr id="87" name="Straight Connector 66">
            <a:extLst>
              <a:ext uri="{FF2B5EF4-FFF2-40B4-BE49-F238E27FC236}">
                <a16:creationId xmlns:a16="http://schemas.microsoft.com/office/drawing/2014/main" xmlns="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10416480" y="6630883"/>
            <a:ext cx="1693277" cy="0"/>
          </a:xfrm>
          <a:prstGeom prst="line">
            <a:avLst/>
          </a:prstGeom>
          <a:ln w="19050">
            <a:solidFill>
              <a:srgbClr val="173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45">
            <a:extLst>
              <a:ext uri="{FF2B5EF4-FFF2-40B4-BE49-F238E27FC236}">
                <a16:creationId xmlns:a16="http://schemas.microsoft.com/office/drawing/2014/main" xmlns="" id="{86694F26-80D5-467D-94C4-C9C860517F5F}"/>
              </a:ext>
            </a:extLst>
          </p:cNvPr>
          <p:cNvSpPr/>
          <p:nvPr/>
        </p:nvSpPr>
        <p:spPr>
          <a:xfrm>
            <a:off x="9814231" y="3598292"/>
            <a:ext cx="190500" cy="190500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Circle: Hollow 46">
            <a:extLst>
              <a:ext uri="{FF2B5EF4-FFF2-40B4-BE49-F238E27FC236}">
                <a16:creationId xmlns:a16="http://schemas.microsoft.com/office/drawing/2014/main" xmlns="" id="{B0789B4A-0620-4211-9109-6DBE9A07FE51}"/>
              </a:ext>
            </a:extLst>
          </p:cNvPr>
          <p:cNvSpPr/>
          <p:nvPr/>
        </p:nvSpPr>
        <p:spPr>
          <a:xfrm>
            <a:off x="9695168" y="3479229"/>
            <a:ext cx="428626" cy="428626"/>
          </a:xfrm>
          <a:prstGeom prst="donut">
            <a:avLst>
              <a:gd name="adj" fmla="val 5281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Circle: Hollow 47">
            <a:extLst>
              <a:ext uri="{FF2B5EF4-FFF2-40B4-BE49-F238E27FC236}">
                <a16:creationId xmlns:a16="http://schemas.microsoft.com/office/drawing/2014/main" xmlns="" id="{9C63B36C-028C-4461-9179-02E81EA9B830}"/>
              </a:ext>
            </a:extLst>
          </p:cNvPr>
          <p:cNvSpPr/>
          <p:nvPr/>
        </p:nvSpPr>
        <p:spPr>
          <a:xfrm>
            <a:off x="9562296" y="3346357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4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103" idx="0"/>
            <a:endCxn id="105" idx="4"/>
          </p:cNvCxnSpPr>
          <p:nvPr/>
        </p:nvCxnSpPr>
        <p:spPr>
          <a:xfrm flipV="1">
            <a:off x="9909481" y="1700808"/>
            <a:ext cx="0" cy="1645549"/>
          </a:xfrm>
          <a:prstGeom prst="line">
            <a:avLst/>
          </a:prstGeom>
          <a:ln w="1905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9847361" y="1576568"/>
            <a:ext cx="124240" cy="124240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65F62DC2-C651-4B22-B4CB-1846861868F6}"/>
              </a:ext>
            </a:extLst>
          </p:cNvPr>
          <p:cNvSpPr txBox="1"/>
          <p:nvPr/>
        </p:nvSpPr>
        <p:spPr>
          <a:xfrm>
            <a:off x="9151788" y="4080834"/>
            <a:ext cx="151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C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ӨНДІРІСТІҢ БАСТАЛУЫ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44337E62-7F21-4CD3-9B0D-507A64DF7728}"/>
              </a:ext>
            </a:extLst>
          </p:cNvPr>
          <p:cNvSpPr txBox="1"/>
          <p:nvPr/>
        </p:nvSpPr>
        <p:spPr>
          <a:xfrm>
            <a:off x="8761348" y="975370"/>
            <a:ext cx="215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CC6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Өндірісті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ұйымдастыру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кестесіне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8" name="Straight Connector 68">
            <a:extLst>
              <a:ext uri="{FF2B5EF4-FFF2-40B4-BE49-F238E27FC236}">
                <a16:creationId xmlns:a16="http://schemas.microsoft.com/office/drawing/2014/main" xmlns="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8871670" y="960499"/>
            <a:ext cx="2048865" cy="0"/>
          </a:xfrm>
          <a:prstGeom prst="line">
            <a:avLst/>
          </a:prstGeom>
          <a:ln w="1905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ircle: Hollow 20">
            <a:extLst>
              <a:ext uri="{FF2B5EF4-FFF2-40B4-BE49-F238E27FC236}">
                <a16:creationId xmlns:a16="http://schemas.microsoft.com/office/drawing/2014/main" xmlns="" id="{5AB77009-91CD-4089-A339-205E1FD860BA}"/>
              </a:ext>
            </a:extLst>
          </p:cNvPr>
          <p:cNvSpPr/>
          <p:nvPr/>
        </p:nvSpPr>
        <p:spPr>
          <a:xfrm>
            <a:off x="2677309" y="2201911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1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  <a:stCxn id="129" idx="4"/>
            <a:endCxn id="140" idx="0"/>
          </p:cNvCxnSpPr>
          <p:nvPr/>
        </p:nvCxnSpPr>
        <p:spPr>
          <a:xfrm>
            <a:off x="2887578" y="4040727"/>
            <a:ext cx="0" cy="612409"/>
          </a:xfrm>
          <a:prstGeom prst="line">
            <a:avLst/>
          </a:prstGeom>
          <a:ln w="19050">
            <a:solidFill>
              <a:srgbClr val="EE952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ircle: Hollow 20">
            <a:extLst>
              <a:ext uri="{FF2B5EF4-FFF2-40B4-BE49-F238E27FC236}">
                <a16:creationId xmlns:a16="http://schemas.microsoft.com/office/drawing/2014/main" xmlns="" id="{5AB77009-91CD-4089-A339-205E1FD860BA}"/>
              </a:ext>
            </a:extLst>
          </p:cNvPr>
          <p:cNvSpPr/>
          <p:nvPr/>
        </p:nvSpPr>
        <p:spPr>
          <a:xfrm>
            <a:off x="2677309" y="4788281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Oval 19">
            <a:extLst>
              <a:ext uri="{FF2B5EF4-FFF2-40B4-BE49-F238E27FC236}">
                <a16:creationId xmlns:a16="http://schemas.microsoft.com/office/drawing/2014/main" xmlns="" id="{037A3CB3-AA60-41C6-B92B-B84EC0A87E61}"/>
              </a:ext>
            </a:extLst>
          </p:cNvPr>
          <p:cNvSpPr/>
          <p:nvPr/>
        </p:nvSpPr>
        <p:spPr>
          <a:xfrm>
            <a:off x="2796372" y="4906620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D297ECE7-7E0E-48D0-9C27-6FB0E3DB79DD}"/>
              </a:ext>
            </a:extLst>
          </p:cNvPr>
          <p:cNvSpPr txBox="1"/>
          <p:nvPr/>
        </p:nvSpPr>
        <p:spPr>
          <a:xfrm>
            <a:off x="3196714" y="2042264"/>
            <a:ext cx="1011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EE95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ӨТІНІМДІ ЕТҰ-ҒА ЖІБЕРУ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D297ECE7-7E0E-48D0-9C27-6FB0E3DB79DD}"/>
              </a:ext>
            </a:extLst>
          </p:cNvPr>
          <p:cNvSpPr txBox="1"/>
          <p:nvPr/>
        </p:nvSpPr>
        <p:spPr>
          <a:xfrm>
            <a:off x="3177411" y="4746527"/>
            <a:ext cx="137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EE95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СҚ-ИНВЕСТКЕ</a:t>
            </a:r>
            <a:endParaRPr lang="ru-RU" sz="1400" dirty="0">
              <a:solidFill>
                <a:srgbClr val="EE95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EE95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ЖІБЕРУ</a:t>
            </a:r>
            <a:endParaRPr lang="ru-RU" sz="1400" dirty="0">
              <a:solidFill>
                <a:srgbClr val="EE95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2135560" y="941819"/>
            <a:ext cx="219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EE9524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Қажеттілікті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растау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77800" indent="-177800">
              <a:buClr>
                <a:srgbClr val="EE9524"/>
              </a:buClr>
              <a:buFont typeface="Wingdings" panose="05000000000000000000" pitchFamily="2" charset="2"/>
              <a:buChar char="§"/>
            </a:pP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Техникалық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ерекшелікке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сәйкестігі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77800" indent="-177800">
              <a:buClr>
                <a:srgbClr val="EE9524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Маркетинг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жүргізу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2827900" y="1792592"/>
            <a:ext cx="124240" cy="12424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Oval 19">
            <a:extLst>
              <a:ext uri="{FF2B5EF4-FFF2-40B4-BE49-F238E27FC236}">
                <a16:creationId xmlns:a16="http://schemas.microsoft.com/office/drawing/2014/main" xmlns="" id="{037A3CB3-AA60-41C6-B92B-B84EC0A87E61}"/>
              </a:ext>
            </a:extLst>
          </p:cNvPr>
          <p:cNvSpPr/>
          <p:nvPr/>
        </p:nvSpPr>
        <p:spPr>
          <a:xfrm>
            <a:off x="2796372" y="2320250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4601993" y="5786214"/>
            <a:ext cx="1272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F3078"/>
              </a:buClr>
            </a:pP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Құрам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77800" indent="-177800">
              <a:buClr>
                <a:srgbClr val="EF30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СҚК</a:t>
            </a:r>
          </a:p>
          <a:p>
            <a:pPr marL="177800" indent="-177800">
              <a:buClr>
                <a:srgbClr val="EF3078"/>
              </a:buClr>
              <a:buFont typeface="Wingdings" panose="05000000000000000000" pitchFamily="2" charset="2"/>
              <a:buChar char="§"/>
            </a:pP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Бастамашы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buClr>
                <a:srgbClr val="EF30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ЕТҰ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2" name="Straight Connector 68">
            <a:extLst>
              <a:ext uri="{FF2B5EF4-FFF2-40B4-BE49-F238E27FC236}">
                <a16:creationId xmlns:a16="http://schemas.microsoft.com/office/drawing/2014/main" xmlns="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2147187" y="941819"/>
            <a:ext cx="2048865" cy="0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1516280" y="3330064"/>
            <a:ext cx="679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ru-RU" sz="1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</a:t>
            </a: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659646" y="3330064"/>
            <a:ext cx="7938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ru-RU" sz="1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</a:t>
            </a: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5952221" y="941819"/>
            <a:ext cx="169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F3078"/>
              </a:buClr>
            </a:pP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Құрам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77800" indent="-177800">
              <a:buClr>
                <a:srgbClr val="1C7CBB"/>
              </a:buClr>
              <a:buFont typeface="Wingdings" panose="05000000000000000000" pitchFamily="2" charset="2"/>
              <a:buChar char="§"/>
            </a:pPr>
            <a:r>
              <a:rPr lang="kk-KZ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Самұрық-Қазына</a:t>
            </a:r>
            <a:endParaRPr lang="ru-RU" sz="1200" dirty="0" smtClean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buClr>
                <a:srgbClr val="1C7CBB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СҚК</a:t>
            </a:r>
          </a:p>
          <a:p>
            <a:pPr marL="177800" indent="-177800">
              <a:buClr>
                <a:srgbClr val="1C7CBB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ЕТҰ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2540393" y="3346357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5691338" y="3330064"/>
            <a:ext cx="679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ru-RU" sz="1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</a:t>
            </a: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201520" y="3330064"/>
            <a:ext cx="7938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ru-RU" sz="1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</a:t>
            </a: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8726388" y="3330064"/>
            <a:ext cx="873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≤2</a:t>
            </a:r>
            <a:r>
              <a:rPr lang="kk-KZ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</a:t>
            </a: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0240542" y="3330064"/>
            <a:ext cx="679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ru-RU" sz="1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</a:t>
            </a: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10453346" y="5157192"/>
            <a:ext cx="1716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F3078"/>
              </a:buClr>
            </a:pP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Құрам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77800" indent="-177800">
              <a:buClr>
                <a:srgbClr val="1C7CBB"/>
              </a:buClr>
              <a:buFont typeface="Wingdings" panose="05000000000000000000" pitchFamily="2" charset="2"/>
              <a:buChar char="§"/>
            </a:pPr>
            <a:r>
              <a:rPr lang="kk-KZ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Самұрық-Қазына</a:t>
            </a:r>
            <a:endParaRPr lang="ru-RU" sz="1200" dirty="0" smtClean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buClr>
                <a:srgbClr val="1C7CBB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СҚК</a:t>
            </a:r>
          </a:p>
          <a:p>
            <a:pPr marL="177800" indent="-177800">
              <a:buClr>
                <a:srgbClr val="1C7CBB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ЕТҰ</a:t>
            </a:r>
          </a:p>
          <a:p>
            <a:pPr marL="177800" indent="-177800">
              <a:buClr>
                <a:srgbClr val="1C7CBB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Атамекен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ҰКП</a:t>
            </a:r>
          </a:p>
          <a:p>
            <a:pPr marL="177800" indent="-177800">
              <a:buClr>
                <a:srgbClr val="1C7CBB"/>
              </a:buClr>
              <a:buFont typeface="Wingdings" panose="05000000000000000000" pitchFamily="2" charset="2"/>
              <a:buChar char="§"/>
            </a:pP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Салалық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бірлестіктер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2540393" y="2068940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2540393" y="4653136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Шеврон 149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151" name="Шеврон 150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152" name="Пятиугольник 151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Шеврон 152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</p:spTree>
    <p:extLst>
      <p:ext uri="{BB962C8B-B14F-4D97-AF65-F5344CB8AC3E}">
        <p14:creationId xmlns:p14="http://schemas.microsoft.com/office/powerpoint/2010/main" val="10100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5500"/>
                            </p:stCondLst>
                            <p:childTnLst>
                              <p:par>
                                <p:cTn id="3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7500"/>
                            </p:stCondLst>
                            <p:childTnLst>
                              <p:par>
                                <p:cTn id="3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3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8500"/>
                            </p:stCondLst>
                            <p:childTnLst>
                              <p:par>
                                <p:cTn id="3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animBg="1"/>
      <p:bldP spid="26" grpId="0" animBg="1"/>
      <p:bldP spid="27" grpId="0" animBg="1"/>
      <p:bldP spid="29" grpId="0" animBg="1"/>
      <p:bldP spid="30" grpId="0"/>
      <p:bldP spid="33" grpId="0" animBg="1"/>
      <p:bldP spid="34" grpId="0" animBg="1"/>
      <p:bldP spid="38" grpId="0"/>
      <p:bldP spid="41" grpId="0" animBg="1"/>
      <p:bldP spid="42" grpId="0" animBg="1"/>
      <p:bldP spid="43" grpId="0" animBg="1"/>
      <p:bldP spid="45" grpId="0" animBg="1"/>
      <p:bldP spid="46" grpId="0"/>
      <p:bldP spid="49" grpId="0" animBg="1"/>
      <p:bldP spid="50" grpId="0" animBg="1"/>
      <p:bldP spid="51" grpId="0" animBg="1"/>
      <p:bldP spid="53" grpId="0" animBg="1"/>
      <p:bldP spid="54" grpId="0"/>
      <p:bldP spid="57" grpId="0" animBg="1"/>
      <p:bldP spid="58" grpId="0" animBg="1"/>
      <p:bldP spid="59" grpId="0" animBg="1"/>
      <p:bldP spid="61" grpId="0" animBg="1"/>
      <p:bldP spid="62" grpId="0"/>
      <p:bldP spid="75" grpId="0"/>
      <p:bldP spid="77" grpId="0" animBg="1"/>
      <p:bldP spid="78" grpId="0" animBg="1"/>
      <p:bldP spid="79" grpId="0" animBg="1"/>
      <p:bldP spid="82" grpId="0" animBg="1"/>
      <p:bldP spid="86" grpId="0"/>
      <p:bldP spid="101" grpId="0" animBg="1"/>
      <p:bldP spid="102" grpId="0" animBg="1"/>
      <p:bldP spid="103" grpId="0" animBg="1"/>
      <p:bldP spid="105" grpId="0" animBg="1"/>
      <p:bldP spid="106" grpId="0"/>
      <p:bldP spid="107" grpId="0"/>
      <p:bldP spid="109" grpId="0" animBg="1"/>
      <p:bldP spid="113" grpId="0" animBg="1"/>
      <p:bldP spid="114" grpId="0" animBg="1"/>
      <p:bldP spid="115" grpId="0"/>
      <p:bldP spid="116" grpId="0"/>
      <p:bldP spid="117" grpId="0"/>
      <p:bldP spid="119" grpId="0" animBg="1"/>
      <p:bldP spid="120" grpId="0" animBg="1"/>
      <p:bldP spid="121" grpId="0"/>
      <p:bldP spid="125" grpId="0"/>
      <p:bldP spid="129" grpId="0" animBg="1"/>
      <p:bldP spid="138" grpId="0"/>
      <p:bldP spid="139" grpId="0" animBg="1"/>
      <p:bldP spid="1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885" y="332656"/>
            <a:ext cx="11242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КРИТЕРИЙЛЕР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658337"/>
              </p:ext>
            </p:extLst>
          </p:nvPr>
        </p:nvGraphicFramePr>
        <p:xfrm>
          <a:off x="98853" y="908718"/>
          <a:ext cx="11936626" cy="5899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0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4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25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71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80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30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36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71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880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78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8428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100" i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КРИТЕРИЙЛЕР</a:t>
                      </a:r>
                      <a:endParaRPr lang="ru-RU" sz="1100" i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балл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балл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1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балл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1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16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Техникалық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дайындаманың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болуы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тәжірибелік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үлгі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жасалды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конструкторлық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құжаттамасы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бар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Ғылыми-зерттеу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және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тәжірибелік-конструкторлық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жұмыстар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kk-KZ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қажет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Қаржы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ресурстарының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болуы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меншікті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қаражат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тартылған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қаражаттың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қарыз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субсидия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және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т.б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.)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болуы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қаражат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қажет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16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Инвестицияның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пайда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болуы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шетелдік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шетелдік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және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қазақстандық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қазақстандық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75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Өнімнің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жоспарланған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құны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ЕТҰ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құнының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деңгейінен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төмен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ЕТҰ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сатып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алу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құны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деңгейінде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ЕТҰ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сатып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алу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құнынан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жоғары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992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1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1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1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балл</a:t>
                      </a: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1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475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Өндірістік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базаның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болуы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меншікті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меншікті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және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жалға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алынған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жалға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алынған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жалға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алынған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және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қосымша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талап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етіледі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талап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етіледі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475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Өндірістік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жабдықтардың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болуы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меншікті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меншікті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және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жалға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алынған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жалға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алынған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жалға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алынған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және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қосымша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талап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етіледі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талап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етіледі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16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Қазақстандық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кадрлардың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үлесі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80%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жоғары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60%-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тен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%-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40%-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тен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%-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ге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20%-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тен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40%-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ге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20%-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тен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кем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475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Құрылатын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жұмыс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орындарының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саны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жоғары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75-тен  100-ге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50-ден 75-ке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25-тен 50-ке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25-тен кем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475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Инвестициялар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көлемі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шикізат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сатып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алуға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жұмсалған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шығындарды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есепке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алмағанда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млрд.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теңгеден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жоғары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750 </a:t>
                      </a: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теңгеден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млрд.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теңгеге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500-ден </a:t>
                      </a: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750 млн.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теңгеге</a:t>
                      </a:r>
                      <a:r>
                        <a:rPr lang="ru-RU" sz="1050" i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baseline="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250-ден 500 </a:t>
                      </a: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теңгеге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 </a:t>
                      </a: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теңгеге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264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Кепілдік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мерзімі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жылдан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жоғары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3-тен </a:t>
                      </a: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жылға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2-ден 3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жылға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1-ден 2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жылға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kk-KZ" sz="1050" i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жылға 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316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Жобаның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өтелу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мерзімі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kk-KZ" sz="1050" i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жылға 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1-ден 2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жылға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2-ден 3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жылға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3-тен 4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жылға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жылдан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жоғары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3168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балл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8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8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балл 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1465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1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1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1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853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Жергілікті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қамтудың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болжамды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үлесі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түпкілікті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өнім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90-99%</a:t>
                      </a: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80-89%</a:t>
                      </a: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70-79%</a:t>
                      </a: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60-69%</a:t>
                      </a: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50-59%</a:t>
                      </a: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40-49%</a:t>
                      </a: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30-39%</a:t>
                      </a: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20-29%</a:t>
                      </a: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19%-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</a:t>
                      </a:r>
                      <a:r>
                        <a:rPr lang="ru-RU" sz="105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i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дейін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53" marR="4025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3" name="Шеврон 22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24" name="Шеврон 23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Шеврон 25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</p:spTree>
    <p:extLst>
      <p:ext uri="{BB962C8B-B14F-4D97-AF65-F5344CB8AC3E}">
        <p14:creationId xmlns:p14="http://schemas.microsoft.com/office/powerpoint/2010/main" val="10506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9574" y="317870"/>
            <a:ext cx="11038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НӘТИЖЕЛЕР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79410"/>
              </p:ext>
            </p:extLst>
          </p:nvPr>
        </p:nvGraphicFramePr>
        <p:xfrm>
          <a:off x="7032105" y="1196755"/>
          <a:ext cx="5112564" cy="5544607"/>
        </p:xfrm>
        <a:graphic>
          <a:graphicData uri="http://schemas.openxmlformats.org/drawingml/2006/table">
            <a:tbl>
              <a:tblPr/>
              <a:tblGrid>
                <a:gridCol w="424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6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0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0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ӨНДІРУШІ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ӨНІМ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</a:t>
                      </a:r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Азия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Трафо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 ЖШС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Трансформаторлар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реакторлар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Корпорация связь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ЖШС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Радиостанция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Проммашкомплект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 ЖШС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Тұтас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таптамалы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доңғалақ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Сервис 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Безопасности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Өрт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сөндіргіш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FIREMAN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КазТЭЦ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 ЖШС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Вагон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баяулатқышы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техникалық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құралдар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кешені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</a:t>
                      </a:r>
                      <a:r>
                        <a:rPr lang="ru-RU" sz="12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Жетысу</a:t>
                      </a:r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Изолятор" ЖШС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Полимерлік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оқшаулағыш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</a:t>
                      </a:r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Электрод 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СК" ЖШС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Электродтар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</a:t>
                      </a:r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R.W.S. </a:t>
                      </a:r>
                      <a:r>
                        <a:rPr lang="en-US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Wheelset"</a:t>
                      </a:r>
                      <a:r>
                        <a:rPr lang="kk-KZ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ЖШС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Доңғалақ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жұбының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</a:t>
                      </a:r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 ЭХЗ 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Технологии" ЖШС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Анодты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жерге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тұйықтағыштар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en-US" sz="12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NGVision</a:t>
                      </a:r>
                      <a:r>
                        <a:rPr lang="en-US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r>
                        <a:rPr lang="kk-KZ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ЖШС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Бейнекамера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KMG Automation</a:t>
                      </a:r>
                      <a:r>
                        <a:rPr lang="en-US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r>
                        <a:rPr lang="kk-KZ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ЖШС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Қысым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датчиктері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Karlskrona LS AB</a:t>
                      </a:r>
                      <a:r>
                        <a:rPr lang="en-US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r>
                        <a:rPr lang="kk-KZ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ЖШС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Сорғы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агрегаттары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Элтекс Алатау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ЖШС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Коммутатор, телефон аппараты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А.</a:t>
                      </a:r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PRIORI» 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ЖШС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Кеңсе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креслолары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Zhaik Petroleum</a:t>
                      </a:r>
                      <a:r>
                        <a:rPr lang="en-US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ЖШС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Метанол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"Эпсилон Групп" ЖШС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Кальций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хлориді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"ПРОММАШ.КЗ" ЖШС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Төсемсіз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бағыттамалық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бұрма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en-US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ISG Solution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ЖШС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Шөгінді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электрод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en-US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Presto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ЖШС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Белгілер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1200" u="none" strike="noStrike" baseline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Уральскагроремаш</a:t>
                      </a:r>
                      <a:r>
                        <a:rPr lang="ru-RU" sz="12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АҚ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Жартылай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тіркемелер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цистерналар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165062" y="1014944"/>
            <a:ext cx="1132685" cy="1132685"/>
          </a:xfrm>
          <a:prstGeom prst="ellipse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65062" y="2455104"/>
            <a:ext cx="1132685" cy="1132685"/>
          </a:xfrm>
          <a:prstGeom prst="ellipse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65062" y="3901019"/>
            <a:ext cx="1132685" cy="1132685"/>
          </a:xfrm>
          <a:prstGeom prst="ellipse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65062" y="5346934"/>
            <a:ext cx="1132685" cy="1132685"/>
          </a:xfrm>
          <a:prstGeom prst="ellipse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592362" y="1014944"/>
            <a:ext cx="1132685" cy="1132685"/>
          </a:xfrm>
          <a:prstGeom prst="ellipse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592362" y="2455104"/>
            <a:ext cx="1132685" cy="1132685"/>
          </a:xfrm>
          <a:prstGeom prst="ellipse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592362" y="3901019"/>
            <a:ext cx="1132685" cy="1132685"/>
          </a:xfrm>
          <a:prstGeom prst="ellipse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592362" y="5346934"/>
            <a:ext cx="1132685" cy="1132685"/>
          </a:xfrm>
          <a:prstGeom prst="ellipse">
            <a:avLst/>
          </a:prstGeom>
          <a:solidFill>
            <a:srgbClr val="1B689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136" y="1288898"/>
            <a:ext cx="96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192</a:t>
            </a:r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7466" y="1319676"/>
            <a:ext cx="1768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ОФТЕЙК - КЕЛІСІМШАРТ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307466" y="2758836"/>
            <a:ext cx="1858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ШАРТТАРДЫҢ ЖАЛПЫ СОМАСЫ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77781" y="4171261"/>
            <a:ext cx="707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</a:t>
            </a:r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307466" y="4202039"/>
            <a:ext cx="1768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ЖОБА МАҚҰЛДАНДЫ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307467" y="5658169"/>
            <a:ext cx="1476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САЛЫҚ КӨЛЕМІ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931599" y="1288898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730639" y="1431440"/>
            <a:ext cx="176832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kk-KZ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МЕМОРАНДУМ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730639" y="2758836"/>
            <a:ext cx="1768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ОФТЕЙК - КЕЛІСІМШАРТ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3539664" y="4170951"/>
            <a:ext cx="1229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</a:t>
            </a:r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730639" y="4202039"/>
            <a:ext cx="1768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ЖҰМЫС ОРНЫ АШЫЛДЫ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730639" y="5658169"/>
            <a:ext cx="1768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ИНВЕСТИЦИЯ КӨЛЕМІ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2761" y="2684240"/>
            <a:ext cx="841038" cy="672411"/>
            <a:chOff x="302761" y="2650465"/>
            <a:chExt cx="841038" cy="672411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71561" y="2650465"/>
              <a:ext cx="7072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82</a:t>
              </a:r>
              <a:endPara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302761" y="3068960"/>
              <a:ext cx="841038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млрд. </a:t>
              </a:r>
              <a:r>
                <a:rPr lang="ru-RU" sz="105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тг</a:t>
              </a:r>
              <a:r>
                <a:rPr lang="ru-RU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8164433" y="849847"/>
            <a:ext cx="284790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kk-KZ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ЖАҢА ИГЕРІЛГЕН ӨНІМДЕР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730061" y="2654178"/>
            <a:ext cx="841038" cy="721900"/>
            <a:chOff x="302761" y="2650465"/>
            <a:chExt cx="841038" cy="7219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07441" y="2650465"/>
              <a:ext cx="8354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2,2</a:t>
              </a:r>
              <a:endPara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02761" y="3118449"/>
              <a:ext cx="841038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млрд. </a:t>
              </a:r>
              <a:r>
                <a:rPr lang="ru-RU" sz="105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тг</a:t>
              </a:r>
              <a:r>
                <a:rPr lang="ru-RU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02761" y="5583573"/>
            <a:ext cx="841038" cy="672411"/>
            <a:chOff x="302761" y="2650465"/>
            <a:chExt cx="841038" cy="672411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71561" y="2650465"/>
              <a:ext cx="7072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18</a:t>
              </a:r>
              <a:endPara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02761" y="3068960"/>
              <a:ext cx="841038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млрд. </a:t>
              </a:r>
              <a:r>
                <a:rPr lang="ru-RU" sz="105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тг</a:t>
              </a:r>
              <a:r>
                <a:rPr lang="ru-RU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682562" y="5583573"/>
            <a:ext cx="968535" cy="672411"/>
            <a:chOff x="240916" y="2650465"/>
            <a:chExt cx="968535" cy="672411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40916" y="2650465"/>
              <a:ext cx="9685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220</a:t>
              </a:r>
              <a:endPara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02761" y="3068960"/>
              <a:ext cx="841038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млрд. </a:t>
              </a:r>
              <a:r>
                <a:rPr lang="ru-RU" sz="105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тг</a:t>
              </a:r>
              <a:r>
                <a:rPr lang="ru-RU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1" name="Шеврон 50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  <p:sp>
        <p:nvSpPr>
          <p:cNvPr id="52" name="Шеврон 51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53" name="Шеврон 52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885" y="346308"/>
            <a:ext cx="10678739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5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ҚОРДЫҢ ТАУАР ӨНДІРУШІЛЕР </a:t>
            </a:r>
            <a:r>
              <a:rPr lang="kk-KZ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ТІЗІЛІМІНЕ</a:t>
            </a:r>
            <a:r>
              <a:rPr lang="en-US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kk-KZ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ТПФ РЕЕСТРІ</a:t>
            </a:r>
            <a:r>
              <a:rPr lang="en-US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kk-KZ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05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 ТӘРТІБІ</a:t>
            </a:r>
          </a:p>
        </p:txBody>
      </p:sp>
      <p:cxnSp>
        <p:nvCxnSpPr>
          <p:cNvPr id="161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  <a:stCxn id="237" idx="6"/>
            <a:endCxn id="224" idx="2"/>
          </p:cNvCxnSpPr>
          <p:nvPr/>
        </p:nvCxnSpPr>
        <p:spPr>
          <a:xfrm flipV="1">
            <a:off x="2508961" y="1893971"/>
            <a:ext cx="274702" cy="625"/>
          </a:xfrm>
          <a:prstGeom prst="line">
            <a:avLst/>
          </a:prstGeom>
          <a:ln w="19050">
            <a:solidFill>
              <a:schemeClr val="accent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53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>
            <a:stCxn id="187" idx="6"/>
            <a:endCxn id="211" idx="2"/>
          </p:cNvCxnSpPr>
          <p:nvPr/>
        </p:nvCxnSpPr>
        <p:spPr>
          <a:xfrm>
            <a:off x="8350694" y="3693542"/>
            <a:ext cx="240197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9">
            <a:extLst>
              <a:ext uri="{FF2B5EF4-FFF2-40B4-BE49-F238E27FC236}">
                <a16:creationId xmlns:a16="http://schemas.microsoft.com/office/drawing/2014/main" xmlns="" id="{037A3CB3-AA60-41C6-B92B-B84EC0A87E61}"/>
              </a:ext>
            </a:extLst>
          </p:cNvPr>
          <p:cNvSpPr/>
          <p:nvPr/>
        </p:nvSpPr>
        <p:spPr>
          <a:xfrm>
            <a:off x="2070570" y="3598292"/>
            <a:ext cx="190500" cy="190500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Circle: Hollow 20">
            <a:extLst>
              <a:ext uri="{FF2B5EF4-FFF2-40B4-BE49-F238E27FC236}">
                <a16:creationId xmlns:a16="http://schemas.microsoft.com/office/drawing/2014/main" xmlns="" id="{5AB77009-91CD-4089-A339-205E1FD860BA}"/>
              </a:ext>
            </a:extLst>
          </p:cNvPr>
          <p:cNvSpPr/>
          <p:nvPr/>
        </p:nvSpPr>
        <p:spPr>
          <a:xfrm>
            <a:off x="1951507" y="3479229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Oval 45">
            <a:extLst>
              <a:ext uri="{FF2B5EF4-FFF2-40B4-BE49-F238E27FC236}">
                <a16:creationId xmlns:a16="http://schemas.microsoft.com/office/drawing/2014/main" xmlns="" id="{86694F26-80D5-467D-94C4-C9C860517F5F}"/>
              </a:ext>
            </a:extLst>
          </p:cNvPr>
          <p:cNvSpPr/>
          <p:nvPr/>
        </p:nvSpPr>
        <p:spPr>
          <a:xfrm>
            <a:off x="7908259" y="3598292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Circle: Hollow 46">
            <a:extLst>
              <a:ext uri="{FF2B5EF4-FFF2-40B4-BE49-F238E27FC236}">
                <a16:creationId xmlns:a16="http://schemas.microsoft.com/office/drawing/2014/main" xmlns="" id="{B0789B4A-0620-4211-9109-6DBE9A07FE51}"/>
              </a:ext>
            </a:extLst>
          </p:cNvPr>
          <p:cNvSpPr/>
          <p:nvPr/>
        </p:nvSpPr>
        <p:spPr>
          <a:xfrm>
            <a:off x="7789196" y="3479229"/>
            <a:ext cx="428626" cy="428626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Circle: Hollow 47">
            <a:extLst>
              <a:ext uri="{FF2B5EF4-FFF2-40B4-BE49-F238E27FC236}">
                <a16:creationId xmlns:a16="http://schemas.microsoft.com/office/drawing/2014/main" xmlns="" id="{9C63B36C-028C-4461-9179-02E81EA9B830}"/>
              </a:ext>
            </a:extLst>
          </p:cNvPr>
          <p:cNvSpPr/>
          <p:nvPr/>
        </p:nvSpPr>
        <p:spPr>
          <a:xfrm>
            <a:off x="7656324" y="3346357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8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187" idx="0"/>
            <a:endCxn id="189" idx="4"/>
          </p:cNvCxnSpPr>
          <p:nvPr/>
        </p:nvCxnSpPr>
        <p:spPr>
          <a:xfrm flipV="1">
            <a:off x="8003509" y="2597360"/>
            <a:ext cx="0" cy="748997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7941389" y="2473120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65F62DC2-C651-4B22-B4CB-1846861868F6}"/>
              </a:ext>
            </a:extLst>
          </p:cNvPr>
          <p:cNvSpPr txBox="1"/>
          <p:nvPr/>
        </p:nvSpPr>
        <p:spPr>
          <a:xfrm>
            <a:off x="7646173" y="4116222"/>
            <a:ext cx="2016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C7C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ӨТІНІМДІ ҚАРАУ ЖӘНЕ ШЕШІМ ҚАБЫЛДАУ</a:t>
            </a:r>
          </a:p>
        </p:txBody>
      </p:sp>
      <p:sp>
        <p:nvSpPr>
          <p:cNvPr id="209" name="Oval 45">
            <a:extLst>
              <a:ext uri="{FF2B5EF4-FFF2-40B4-BE49-F238E27FC236}">
                <a16:creationId xmlns:a16="http://schemas.microsoft.com/office/drawing/2014/main" xmlns="" id="{86694F26-80D5-467D-94C4-C9C860517F5F}"/>
              </a:ext>
            </a:extLst>
          </p:cNvPr>
          <p:cNvSpPr/>
          <p:nvPr/>
        </p:nvSpPr>
        <p:spPr>
          <a:xfrm>
            <a:off x="11004602" y="3598292"/>
            <a:ext cx="190500" cy="190500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Circle: Hollow 46">
            <a:extLst>
              <a:ext uri="{FF2B5EF4-FFF2-40B4-BE49-F238E27FC236}">
                <a16:creationId xmlns:a16="http://schemas.microsoft.com/office/drawing/2014/main" xmlns="" id="{B0789B4A-0620-4211-9109-6DBE9A07FE51}"/>
              </a:ext>
            </a:extLst>
          </p:cNvPr>
          <p:cNvSpPr/>
          <p:nvPr/>
        </p:nvSpPr>
        <p:spPr>
          <a:xfrm>
            <a:off x="10885539" y="3479229"/>
            <a:ext cx="428626" cy="428626"/>
          </a:xfrm>
          <a:prstGeom prst="donut">
            <a:avLst>
              <a:gd name="adj" fmla="val 5281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Circle: Hollow 47">
            <a:extLst>
              <a:ext uri="{FF2B5EF4-FFF2-40B4-BE49-F238E27FC236}">
                <a16:creationId xmlns:a16="http://schemas.microsoft.com/office/drawing/2014/main" xmlns="" id="{9C63B36C-028C-4461-9179-02E81EA9B830}"/>
              </a:ext>
            </a:extLst>
          </p:cNvPr>
          <p:cNvSpPr/>
          <p:nvPr/>
        </p:nvSpPr>
        <p:spPr>
          <a:xfrm>
            <a:off x="10752667" y="3346357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2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211" idx="4"/>
            <a:endCxn id="213" idx="4"/>
          </p:cNvCxnSpPr>
          <p:nvPr/>
        </p:nvCxnSpPr>
        <p:spPr>
          <a:xfrm>
            <a:off x="11099852" y="4040727"/>
            <a:ext cx="0" cy="828433"/>
          </a:xfrm>
          <a:prstGeom prst="line">
            <a:avLst/>
          </a:prstGeom>
          <a:ln w="1905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11037732" y="4744920"/>
            <a:ext cx="124240" cy="124240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65F62DC2-C651-4B22-B4CB-1846861868F6}"/>
              </a:ext>
            </a:extLst>
          </p:cNvPr>
          <p:cNvSpPr txBox="1"/>
          <p:nvPr/>
        </p:nvSpPr>
        <p:spPr>
          <a:xfrm>
            <a:off x="10127041" y="2646428"/>
            <a:ext cx="194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C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ТПФ РЕЕСТРІНЕ </a:t>
            </a:r>
            <a:r>
              <a:rPr lang="ru-RU" sz="1600" b="1" dirty="0">
                <a:solidFill>
                  <a:srgbClr val="00C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44337E62-7F21-4CD3-9B0D-507A64DF7728}"/>
              </a:ext>
            </a:extLst>
          </p:cNvPr>
          <p:cNvSpPr txBox="1"/>
          <p:nvPr/>
        </p:nvSpPr>
        <p:spPr>
          <a:xfrm>
            <a:off x="10170218" y="4989339"/>
            <a:ext cx="1859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CC66"/>
              </a:buClr>
              <a:buFont typeface="Wingdings" panose="05000000000000000000" pitchFamily="2" charset="2"/>
              <a:buChar char="§"/>
            </a:pP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Сертификаттың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қолданылу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мерзіміне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Circle: Hollow 20">
            <a:extLst>
              <a:ext uri="{FF2B5EF4-FFF2-40B4-BE49-F238E27FC236}">
                <a16:creationId xmlns:a16="http://schemas.microsoft.com/office/drawing/2014/main" xmlns="" id="{5AB77009-91CD-4089-A339-205E1FD860BA}"/>
              </a:ext>
            </a:extLst>
          </p:cNvPr>
          <p:cNvSpPr/>
          <p:nvPr/>
        </p:nvSpPr>
        <p:spPr>
          <a:xfrm>
            <a:off x="1951507" y="1680382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Circle: Hollow 20">
            <a:extLst>
              <a:ext uri="{FF2B5EF4-FFF2-40B4-BE49-F238E27FC236}">
                <a16:creationId xmlns:a16="http://schemas.microsoft.com/office/drawing/2014/main" xmlns="" id="{5AB77009-91CD-4089-A339-205E1FD860BA}"/>
              </a:ext>
            </a:extLst>
          </p:cNvPr>
          <p:cNvSpPr/>
          <p:nvPr/>
        </p:nvSpPr>
        <p:spPr>
          <a:xfrm>
            <a:off x="1951507" y="5453843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Oval 19">
            <a:extLst>
              <a:ext uri="{FF2B5EF4-FFF2-40B4-BE49-F238E27FC236}">
                <a16:creationId xmlns:a16="http://schemas.microsoft.com/office/drawing/2014/main" xmlns="" id="{037A3CB3-AA60-41C6-B92B-B84EC0A87E61}"/>
              </a:ext>
            </a:extLst>
          </p:cNvPr>
          <p:cNvSpPr/>
          <p:nvPr/>
        </p:nvSpPr>
        <p:spPr>
          <a:xfrm>
            <a:off x="2070570" y="5572182"/>
            <a:ext cx="190500" cy="190500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D297ECE7-7E0E-48D0-9C27-6FB0E3DB79DD}"/>
              </a:ext>
            </a:extLst>
          </p:cNvPr>
          <p:cNvSpPr txBox="1"/>
          <p:nvPr/>
        </p:nvSpPr>
        <p:spPr>
          <a:xfrm>
            <a:off x="170226" y="1355362"/>
            <a:ext cx="1434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РЕЕСТРГЕ ЕНГІЗУГЕ ӨТІНІМ БЕРУ 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2920251" y="1016808"/>
            <a:ext cx="2599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тіркеу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анықтама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кодтары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тауарлар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мәліметтер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Сертификаттар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(СТ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KZ </a:t>
            </a:r>
            <a:r>
              <a:rPr lang="ru-RU" sz="1200" i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индустриялық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24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2783663" y="1831851"/>
            <a:ext cx="124240" cy="124240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Oval 19">
            <a:extLst>
              <a:ext uri="{FF2B5EF4-FFF2-40B4-BE49-F238E27FC236}">
                <a16:creationId xmlns:a16="http://schemas.microsoft.com/office/drawing/2014/main" xmlns="" id="{037A3CB3-AA60-41C6-B92B-B84EC0A87E61}"/>
              </a:ext>
            </a:extLst>
          </p:cNvPr>
          <p:cNvSpPr/>
          <p:nvPr/>
        </p:nvSpPr>
        <p:spPr>
          <a:xfrm>
            <a:off x="2070570" y="1798721"/>
            <a:ext cx="190500" cy="190500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6947343" y="2032230"/>
            <a:ext cx="2101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>
              <a:buClr>
                <a:srgbClr val="1C7CBB"/>
              </a:buClr>
              <a:buFont typeface="Wingdings" panose="05000000000000000000" pitchFamily="2" charset="2"/>
              <a:buChar char="§"/>
            </a:pPr>
            <a:r>
              <a:rPr lang="kk-KZ" sz="14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жұмыс күні ішінде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1814591" y="3346357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7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1814591" y="1547411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8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1814591" y="5318698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D297ECE7-7E0E-48D0-9C27-6FB0E3DB79DD}"/>
              </a:ext>
            </a:extLst>
          </p:cNvPr>
          <p:cNvSpPr txBox="1"/>
          <p:nvPr/>
        </p:nvSpPr>
        <p:spPr>
          <a:xfrm>
            <a:off x="-56851" y="3398313"/>
            <a:ext cx="1871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ТОЛЫҚТЫРУҒА ӨТІНІМ БЕРУ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D297ECE7-7E0E-48D0-9C27-6FB0E3DB79DD}"/>
              </a:ext>
            </a:extLst>
          </p:cNvPr>
          <p:cNvSpPr txBox="1"/>
          <p:nvPr/>
        </p:nvSpPr>
        <p:spPr>
          <a:xfrm>
            <a:off x="170226" y="5250383"/>
            <a:ext cx="1525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ҰЗАРТУҒА ӨТІНІМ БЕРУ</a:t>
            </a:r>
          </a:p>
        </p:txBody>
      </p:sp>
      <p:cxnSp>
        <p:nvCxnSpPr>
          <p:cNvPr id="241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  <a:endCxn id="243" idx="2"/>
          </p:cNvCxnSpPr>
          <p:nvPr/>
        </p:nvCxnSpPr>
        <p:spPr>
          <a:xfrm flipV="1">
            <a:off x="2508961" y="3690701"/>
            <a:ext cx="274702" cy="625"/>
          </a:xfrm>
          <a:prstGeom prst="line">
            <a:avLst/>
          </a:prstGeom>
          <a:ln w="19050">
            <a:solidFill>
              <a:schemeClr val="accent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2920251" y="3087326"/>
            <a:ext cx="259968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кодтары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тауарлар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мәліметтер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Сертификаттар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(СТ KZ </a:t>
            </a:r>
            <a:r>
              <a:rPr lang="ru-RU" sz="1200" i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индустриялық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43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2783663" y="3628581"/>
            <a:ext cx="124240" cy="124240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5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  <a:endCxn id="247" idx="2"/>
          </p:cNvCxnSpPr>
          <p:nvPr/>
        </p:nvCxnSpPr>
        <p:spPr>
          <a:xfrm flipV="1">
            <a:off x="2508961" y="5665883"/>
            <a:ext cx="274702" cy="625"/>
          </a:xfrm>
          <a:prstGeom prst="line">
            <a:avLst/>
          </a:prstGeom>
          <a:ln w="19050">
            <a:solidFill>
              <a:schemeClr val="accent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2920251" y="4819497"/>
            <a:ext cx="25996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кодтары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тауарлар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мәліметтер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Сертификаттар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(СТ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KZ </a:t>
            </a:r>
            <a:r>
              <a:rPr lang="ru-RU" sz="1200" i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индустриялық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i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accent2">
                  <a:lumMod val="25000"/>
                </a:schemeClr>
              </a:buClr>
            </a:pPr>
            <a:r>
              <a:rPr lang="ru-RU" sz="12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Тізілімде</a:t>
            </a:r>
            <a:r>
              <a:rPr lang="ru-RU" sz="12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болу </a:t>
            </a:r>
            <a:r>
              <a:rPr lang="ru-RU" sz="12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</a:t>
            </a:r>
            <a:r>
              <a:rPr lang="ru-RU" sz="12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өткенге</a:t>
            </a:r>
            <a:r>
              <a:rPr lang="ru-RU" sz="12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r>
              <a:rPr lang="ru-RU" sz="12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ru-RU" sz="12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12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күні</a:t>
            </a:r>
            <a:r>
              <a:rPr lang="ru-RU" sz="12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бұрын</a:t>
            </a:r>
            <a:r>
              <a:rPr lang="ru-RU" sz="12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47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2783663" y="5603763"/>
            <a:ext cx="124240" cy="124240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8" name="Straight Connector 53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>
            <a:stCxn id="242" idx="3"/>
            <a:endCxn id="187" idx="2"/>
          </p:cNvCxnSpPr>
          <p:nvPr/>
        </p:nvCxnSpPr>
        <p:spPr>
          <a:xfrm flipV="1">
            <a:off x="5519936" y="3693542"/>
            <a:ext cx="213638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53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>
            <a:stCxn id="223" idx="3"/>
            <a:endCxn id="187" idx="1"/>
          </p:cNvCxnSpPr>
          <p:nvPr/>
        </p:nvCxnSpPr>
        <p:spPr>
          <a:xfrm>
            <a:off x="5519936" y="1893971"/>
            <a:ext cx="2238076" cy="15540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53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>
            <a:stCxn id="246" idx="3"/>
            <a:endCxn id="187" idx="3"/>
          </p:cNvCxnSpPr>
          <p:nvPr/>
        </p:nvCxnSpPr>
        <p:spPr>
          <a:xfrm flipV="1">
            <a:off x="5519936" y="3939039"/>
            <a:ext cx="2238076" cy="172684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Прямоугольник 256"/>
          <p:cNvSpPr/>
          <p:nvPr/>
        </p:nvSpPr>
        <p:spPr>
          <a:xfrm>
            <a:off x="6939591" y="6134168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B68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765</a:t>
            </a:r>
            <a:endParaRPr lang="ru-RU" sz="2800" dirty="0">
              <a:solidFill>
                <a:srgbClr val="1B68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7789196" y="6133554"/>
            <a:ext cx="1336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k-KZ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ҰЙЫМДАР САНЫ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9048862" y="6134168"/>
            <a:ext cx="1436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B68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800" b="1" dirty="0" smtClean="0">
                <a:solidFill>
                  <a:srgbClr val="1B68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4 964</a:t>
            </a:r>
            <a:endParaRPr lang="ru-RU" sz="2800" dirty="0">
              <a:solidFill>
                <a:srgbClr val="1B68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10488128" y="6133554"/>
            <a:ext cx="1450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k-KZ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ПОЗИЦИЯЛАР САНЫ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6820883" y="6013068"/>
            <a:ext cx="5213405" cy="728300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8973776" y="5806073"/>
            <a:ext cx="90762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ж.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4" name="Шеврон 263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  <p:sp>
        <p:nvSpPr>
          <p:cNvPr id="265" name="Шеврон 264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266" name="Шеврон 265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267" name="Пятиугольник 266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85" grpId="0" animBg="1"/>
      <p:bldP spid="186" grpId="0" animBg="1"/>
      <p:bldP spid="187" grpId="0" animBg="1"/>
      <p:bldP spid="189" grpId="0" animBg="1"/>
      <p:bldP spid="190" grpId="0"/>
      <p:bldP spid="209" grpId="0" animBg="1"/>
      <p:bldP spid="210" grpId="0" animBg="1"/>
      <p:bldP spid="211" grpId="0" animBg="1"/>
      <p:bldP spid="213" grpId="0" animBg="1"/>
      <p:bldP spid="214" grpId="0"/>
      <p:bldP spid="215" grpId="0"/>
      <p:bldP spid="217" grpId="0" animBg="1"/>
      <p:bldP spid="219" grpId="0" animBg="1"/>
      <p:bldP spid="220" grpId="0" animBg="1"/>
      <p:bldP spid="221" grpId="0"/>
      <p:bldP spid="223" grpId="0"/>
      <p:bldP spid="224" grpId="0" animBg="1"/>
      <p:bldP spid="225" grpId="0" animBg="1"/>
      <p:bldP spid="230" grpId="0"/>
      <p:bldP spid="231" grpId="0" animBg="1"/>
      <p:bldP spid="237" grpId="0" animBg="1"/>
      <p:bldP spid="238" grpId="0" animBg="1"/>
      <p:bldP spid="239" grpId="0"/>
      <p:bldP spid="240" grpId="0"/>
      <p:bldP spid="242" grpId="0"/>
      <p:bldP spid="243" grpId="0" animBg="1"/>
      <p:bldP spid="246" grpId="0"/>
      <p:bldP spid="2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885" y="346455"/>
            <a:ext cx="11038779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5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ҚОРДЫҢ МҮГЕДЕКТЕР ҰЙЫМДАРЫ </a:t>
            </a:r>
            <a:r>
              <a:rPr lang="kk-KZ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ТІЗІЛІМІНЕ </a:t>
            </a:r>
            <a:r>
              <a:rPr lang="ru-RU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(ОИН РЕЕСТР</a:t>
            </a:r>
            <a:r>
              <a:rPr lang="kk-KZ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</a:t>
            </a:r>
            <a:r>
              <a:rPr lang="ru-RU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kk-KZ" sz="205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05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 ТӘРТІБІ</a:t>
            </a:r>
          </a:p>
        </p:txBody>
      </p:sp>
      <p:cxnSp>
        <p:nvCxnSpPr>
          <p:cNvPr id="164" name="Straight Connector 53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>
            <a:stCxn id="187" idx="6"/>
            <a:endCxn id="211" idx="2"/>
          </p:cNvCxnSpPr>
          <p:nvPr/>
        </p:nvCxnSpPr>
        <p:spPr>
          <a:xfrm>
            <a:off x="8350694" y="3693542"/>
            <a:ext cx="240197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45">
            <a:extLst>
              <a:ext uri="{FF2B5EF4-FFF2-40B4-BE49-F238E27FC236}">
                <a16:creationId xmlns:a16="http://schemas.microsoft.com/office/drawing/2014/main" xmlns="" id="{86694F26-80D5-467D-94C4-C9C860517F5F}"/>
              </a:ext>
            </a:extLst>
          </p:cNvPr>
          <p:cNvSpPr/>
          <p:nvPr/>
        </p:nvSpPr>
        <p:spPr>
          <a:xfrm>
            <a:off x="7908259" y="3598292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Circle: Hollow 46">
            <a:extLst>
              <a:ext uri="{FF2B5EF4-FFF2-40B4-BE49-F238E27FC236}">
                <a16:creationId xmlns:a16="http://schemas.microsoft.com/office/drawing/2014/main" xmlns="" id="{B0789B4A-0620-4211-9109-6DBE9A07FE51}"/>
              </a:ext>
            </a:extLst>
          </p:cNvPr>
          <p:cNvSpPr/>
          <p:nvPr/>
        </p:nvSpPr>
        <p:spPr>
          <a:xfrm>
            <a:off x="7789196" y="3479229"/>
            <a:ext cx="428626" cy="428626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Circle: Hollow 47">
            <a:extLst>
              <a:ext uri="{FF2B5EF4-FFF2-40B4-BE49-F238E27FC236}">
                <a16:creationId xmlns:a16="http://schemas.microsoft.com/office/drawing/2014/main" xmlns="" id="{9C63B36C-028C-4461-9179-02E81EA9B830}"/>
              </a:ext>
            </a:extLst>
          </p:cNvPr>
          <p:cNvSpPr/>
          <p:nvPr/>
        </p:nvSpPr>
        <p:spPr>
          <a:xfrm>
            <a:off x="7656324" y="3346357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8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187" idx="0"/>
            <a:endCxn id="189" idx="4"/>
          </p:cNvCxnSpPr>
          <p:nvPr/>
        </p:nvCxnSpPr>
        <p:spPr>
          <a:xfrm flipV="1">
            <a:off x="8003509" y="2597360"/>
            <a:ext cx="0" cy="748997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7941389" y="2473120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65F62DC2-C651-4B22-B4CB-1846861868F6}"/>
              </a:ext>
            </a:extLst>
          </p:cNvPr>
          <p:cNvSpPr txBox="1"/>
          <p:nvPr/>
        </p:nvSpPr>
        <p:spPr>
          <a:xfrm>
            <a:off x="7646173" y="4116222"/>
            <a:ext cx="2016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C7C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ӨТІНІМДІ ҚАРАУ ЖӘНЕ ШЕШІМ ҚАБЫЛДАУ</a:t>
            </a:r>
          </a:p>
        </p:txBody>
      </p:sp>
      <p:sp>
        <p:nvSpPr>
          <p:cNvPr id="209" name="Oval 45">
            <a:extLst>
              <a:ext uri="{FF2B5EF4-FFF2-40B4-BE49-F238E27FC236}">
                <a16:creationId xmlns:a16="http://schemas.microsoft.com/office/drawing/2014/main" xmlns="" id="{86694F26-80D5-467D-94C4-C9C860517F5F}"/>
              </a:ext>
            </a:extLst>
          </p:cNvPr>
          <p:cNvSpPr/>
          <p:nvPr/>
        </p:nvSpPr>
        <p:spPr>
          <a:xfrm>
            <a:off x="11004602" y="3598292"/>
            <a:ext cx="190500" cy="190500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Circle: Hollow 46">
            <a:extLst>
              <a:ext uri="{FF2B5EF4-FFF2-40B4-BE49-F238E27FC236}">
                <a16:creationId xmlns:a16="http://schemas.microsoft.com/office/drawing/2014/main" xmlns="" id="{B0789B4A-0620-4211-9109-6DBE9A07FE51}"/>
              </a:ext>
            </a:extLst>
          </p:cNvPr>
          <p:cNvSpPr/>
          <p:nvPr/>
        </p:nvSpPr>
        <p:spPr>
          <a:xfrm>
            <a:off x="10885539" y="3479229"/>
            <a:ext cx="428626" cy="428626"/>
          </a:xfrm>
          <a:prstGeom prst="donut">
            <a:avLst>
              <a:gd name="adj" fmla="val 5281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Circle: Hollow 47">
            <a:extLst>
              <a:ext uri="{FF2B5EF4-FFF2-40B4-BE49-F238E27FC236}">
                <a16:creationId xmlns:a16="http://schemas.microsoft.com/office/drawing/2014/main" xmlns="" id="{9C63B36C-028C-4461-9179-02E81EA9B830}"/>
              </a:ext>
            </a:extLst>
          </p:cNvPr>
          <p:cNvSpPr/>
          <p:nvPr/>
        </p:nvSpPr>
        <p:spPr>
          <a:xfrm>
            <a:off x="10752667" y="3346357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2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  <a:stCxn id="211" idx="4"/>
            <a:endCxn id="213" idx="4"/>
          </p:cNvCxnSpPr>
          <p:nvPr/>
        </p:nvCxnSpPr>
        <p:spPr>
          <a:xfrm>
            <a:off x="11099852" y="4040727"/>
            <a:ext cx="0" cy="828433"/>
          </a:xfrm>
          <a:prstGeom prst="line">
            <a:avLst/>
          </a:prstGeom>
          <a:ln w="1905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11037732" y="4744920"/>
            <a:ext cx="124240" cy="124240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65F62DC2-C651-4B22-B4CB-1846861868F6}"/>
              </a:ext>
            </a:extLst>
          </p:cNvPr>
          <p:cNvSpPr txBox="1"/>
          <p:nvPr/>
        </p:nvSpPr>
        <p:spPr>
          <a:xfrm>
            <a:off x="10127041" y="2646428"/>
            <a:ext cx="194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C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ОИН РЕЕСТРІНЕ </a:t>
            </a:r>
            <a:r>
              <a:rPr lang="ru-RU" sz="1600" b="1" dirty="0">
                <a:solidFill>
                  <a:srgbClr val="00C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44337E62-7F21-4CD3-9B0D-507A64DF7728}"/>
              </a:ext>
            </a:extLst>
          </p:cNvPr>
          <p:cNvSpPr txBox="1"/>
          <p:nvPr/>
        </p:nvSpPr>
        <p:spPr>
          <a:xfrm>
            <a:off x="10170218" y="4989339"/>
            <a:ext cx="1859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CC66"/>
              </a:buClr>
              <a:buFont typeface="Wingdings" panose="05000000000000000000" pitchFamily="2" charset="2"/>
              <a:buChar char="§"/>
            </a:pP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Сертификаттың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қолданылу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мерзіміне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2920252" y="870614"/>
            <a:ext cx="343441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тіркеу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анықтама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кодтары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тауарлар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мәліметтер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Сертификаттар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(СТ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KZ </a:t>
            </a:r>
            <a:r>
              <a:rPr lang="ru-RU" sz="1200" i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индустриялық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7800" indent="-17780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Мүгедек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қызметкер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саны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олардың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еңбегіне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төлеу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жөніндегі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шығыстар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i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кемінде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51%)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6947343" y="2032230"/>
            <a:ext cx="2101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>
              <a:buClr>
                <a:srgbClr val="1C7CBB"/>
              </a:buClr>
              <a:buFont typeface="Wingdings" panose="05000000000000000000" pitchFamily="2" charset="2"/>
              <a:buChar char="§"/>
            </a:pPr>
            <a:r>
              <a:rPr lang="kk-KZ" sz="14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жұмыс күні ішінде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2920251" y="3193405"/>
            <a:ext cx="343441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кодтары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тауарлар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мәліметтер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Сертификаттар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(СТ KZ </a:t>
            </a:r>
            <a:r>
              <a:rPr lang="ru-RU" sz="1200" i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индустриялық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248" name="Straight Connector 53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>
            <a:endCxn id="187" idx="2"/>
          </p:cNvCxnSpPr>
          <p:nvPr/>
        </p:nvCxnSpPr>
        <p:spPr>
          <a:xfrm>
            <a:off x="6354662" y="3690701"/>
            <a:ext cx="1301662" cy="284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53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>
            <a:stCxn id="223" idx="3"/>
            <a:endCxn id="187" idx="1"/>
          </p:cNvCxnSpPr>
          <p:nvPr/>
        </p:nvCxnSpPr>
        <p:spPr>
          <a:xfrm>
            <a:off x="6354662" y="1893971"/>
            <a:ext cx="1403350" cy="15540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53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>
            <a:stCxn id="44" idx="3"/>
            <a:endCxn id="187" idx="3"/>
          </p:cNvCxnSpPr>
          <p:nvPr/>
        </p:nvCxnSpPr>
        <p:spPr>
          <a:xfrm flipV="1">
            <a:off x="6354662" y="3939039"/>
            <a:ext cx="1403350" cy="172684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2920252" y="4642526"/>
            <a:ext cx="343441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тіркеу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анықтама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ЕНС ТРУ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кодтары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тауарлар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мәліметтер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Сертификаттар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(СТ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KZ </a:t>
            </a:r>
            <a:r>
              <a:rPr lang="ru-RU" sz="1200" i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индустриялық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7800" indent="-177800">
              <a:spcAft>
                <a:spcPts val="600"/>
              </a:spcAft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Мүгедек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қызметкер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саны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олардың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еңбегіне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төлеу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жөніндегі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шығыстар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i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кемінде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51%)</a:t>
            </a:r>
          </a:p>
        </p:txBody>
      </p:sp>
      <p:cxnSp>
        <p:nvCxnSpPr>
          <p:cNvPr id="68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  <a:stCxn id="78" idx="6"/>
            <a:endCxn id="75" idx="2"/>
          </p:cNvCxnSpPr>
          <p:nvPr/>
        </p:nvCxnSpPr>
        <p:spPr>
          <a:xfrm flipV="1">
            <a:off x="2508961" y="1893971"/>
            <a:ext cx="274702" cy="625"/>
          </a:xfrm>
          <a:prstGeom prst="line">
            <a:avLst/>
          </a:prstGeom>
          <a:ln w="19050">
            <a:solidFill>
              <a:schemeClr val="accent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19">
            <a:extLst>
              <a:ext uri="{FF2B5EF4-FFF2-40B4-BE49-F238E27FC236}">
                <a16:creationId xmlns:a16="http://schemas.microsoft.com/office/drawing/2014/main" xmlns="" id="{037A3CB3-AA60-41C6-B92B-B84EC0A87E61}"/>
              </a:ext>
            </a:extLst>
          </p:cNvPr>
          <p:cNvSpPr/>
          <p:nvPr/>
        </p:nvSpPr>
        <p:spPr>
          <a:xfrm>
            <a:off x="2070570" y="3598292"/>
            <a:ext cx="190500" cy="190500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Circle: Hollow 20">
            <a:extLst>
              <a:ext uri="{FF2B5EF4-FFF2-40B4-BE49-F238E27FC236}">
                <a16:creationId xmlns:a16="http://schemas.microsoft.com/office/drawing/2014/main" xmlns="" id="{5AB77009-91CD-4089-A339-205E1FD860BA}"/>
              </a:ext>
            </a:extLst>
          </p:cNvPr>
          <p:cNvSpPr/>
          <p:nvPr/>
        </p:nvSpPr>
        <p:spPr>
          <a:xfrm>
            <a:off x="1951507" y="3479229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Circle: Hollow 20">
            <a:extLst>
              <a:ext uri="{FF2B5EF4-FFF2-40B4-BE49-F238E27FC236}">
                <a16:creationId xmlns:a16="http://schemas.microsoft.com/office/drawing/2014/main" xmlns="" id="{5AB77009-91CD-4089-A339-205E1FD860BA}"/>
              </a:ext>
            </a:extLst>
          </p:cNvPr>
          <p:cNvSpPr/>
          <p:nvPr/>
        </p:nvSpPr>
        <p:spPr>
          <a:xfrm>
            <a:off x="1951507" y="1680382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Circle: Hollow 20">
            <a:extLst>
              <a:ext uri="{FF2B5EF4-FFF2-40B4-BE49-F238E27FC236}">
                <a16:creationId xmlns:a16="http://schemas.microsoft.com/office/drawing/2014/main" xmlns="" id="{5AB77009-91CD-4089-A339-205E1FD860BA}"/>
              </a:ext>
            </a:extLst>
          </p:cNvPr>
          <p:cNvSpPr/>
          <p:nvPr/>
        </p:nvSpPr>
        <p:spPr>
          <a:xfrm>
            <a:off x="1951507" y="5453843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Oval 19">
            <a:extLst>
              <a:ext uri="{FF2B5EF4-FFF2-40B4-BE49-F238E27FC236}">
                <a16:creationId xmlns:a16="http://schemas.microsoft.com/office/drawing/2014/main" xmlns="" id="{037A3CB3-AA60-41C6-B92B-B84EC0A87E61}"/>
              </a:ext>
            </a:extLst>
          </p:cNvPr>
          <p:cNvSpPr/>
          <p:nvPr/>
        </p:nvSpPr>
        <p:spPr>
          <a:xfrm>
            <a:off x="2070570" y="5572182"/>
            <a:ext cx="190500" cy="190500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297ECE7-7E0E-48D0-9C27-6FB0E3DB79DD}"/>
              </a:ext>
            </a:extLst>
          </p:cNvPr>
          <p:cNvSpPr txBox="1"/>
          <p:nvPr/>
        </p:nvSpPr>
        <p:spPr>
          <a:xfrm>
            <a:off x="170226" y="1355362"/>
            <a:ext cx="1434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РЕЕСТРГЕ ЕНГІЗУГЕ ӨТІНІМ БЕРУ </a:t>
            </a:r>
          </a:p>
        </p:txBody>
      </p:sp>
      <p:sp>
        <p:nvSpPr>
          <p:cNvPr id="75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2783663" y="1831851"/>
            <a:ext cx="124240" cy="124240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19">
            <a:extLst>
              <a:ext uri="{FF2B5EF4-FFF2-40B4-BE49-F238E27FC236}">
                <a16:creationId xmlns:a16="http://schemas.microsoft.com/office/drawing/2014/main" xmlns="" id="{037A3CB3-AA60-41C6-B92B-B84EC0A87E61}"/>
              </a:ext>
            </a:extLst>
          </p:cNvPr>
          <p:cNvSpPr/>
          <p:nvPr/>
        </p:nvSpPr>
        <p:spPr>
          <a:xfrm>
            <a:off x="2070570" y="1798721"/>
            <a:ext cx="190500" cy="190500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1814591" y="3346357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1814591" y="1547411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1814591" y="5318698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297ECE7-7E0E-48D0-9C27-6FB0E3DB79DD}"/>
              </a:ext>
            </a:extLst>
          </p:cNvPr>
          <p:cNvSpPr txBox="1"/>
          <p:nvPr/>
        </p:nvSpPr>
        <p:spPr>
          <a:xfrm>
            <a:off x="-56851" y="3398313"/>
            <a:ext cx="1871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ТОЛЫҚТЫРУҒА ӨТІНІМ БЕРУ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297ECE7-7E0E-48D0-9C27-6FB0E3DB79DD}"/>
              </a:ext>
            </a:extLst>
          </p:cNvPr>
          <p:cNvSpPr txBox="1"/>
          <p:nvPr/>
        </p:nvSpPr>
        <p:spPr>
          <a:xfrm>
            <a:off x="170226" y="5250383"/>
            <a:ext cx="1525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ҰЗАРТУҒА ӨТІНІМ БЕРУ</a:t>
            </a:r>
          </a:p>
        </p:txBody>
      </p:sp>
      <p:cxnSp>
        <p:nvCxnSpPr>
          <p:cNvPr id="82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2508961" y="3690701"/>
            <a:ext cx="274702" cy="625"/>
          </a:xfrm>
          <a:prstGeom prst="line">
            <a:avLst/>
          </a:prstGeom>
          <a:ln w="19050">
            <a:solidFill>
              <a:schemeClr val="accent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2783663" y="3628581"/>
            <a:ext cx="124240" cy="124240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4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  <a:endCxn id="85" idx="2"/>
          </p:cNvCxnSpPr>
          <p:nvPr/>
        </p:nvCxnSpPr>
        <p:spPr>
          <a:xfrm flipV="1">
            <a:off x="2508961" y="5665883"/>
            <a:ext cx="274702" cy="625"/>
          </a:xfrm>
          <a:prstGeom prst="line">
            <a:avLst/>
          </a:prstGeom>
          <a:ln w="19050">
            <a:solidFill>
              <a:schemeClr val="accent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2783663" y="5603763"/>
            <a:ext cx="124240" cy="124240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054206" y="6134168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B68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  <a:endParaRPr lang="ru-RU" sz="2800" dirty="0">
              <a:solidFill>
                <a:srgbClr val="1B68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789196" y="6133554"/>
            <a:ext cx="1336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k-KZ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ҰЙЫМДАР САНЫ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9163477" y="6134168"/>
            <a:ext cx="1207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B68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800" b="1" dirty="0" smtClean="0">
                <a:solidFill>
                  <a:srgbClr val="1B68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695</a:t>
            </a:r>
            <a:endParaRPr lang="ru-RU" sz="2800" dirty="0">
              <a:solidFill>
                <a:srgbClr val="1B68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0488128" y="6133554"/>
            <a:ext cx="1450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k-KZ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ПОЗИЦИЯЛАР САНЫ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820883" y="6013068"/>
            <a:ext cx="5213405" cy="728300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973776" y="5806073"/>
            <a:ext cx="90762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ж.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Шеврон 91"/>
          <p:cNvSpPr/>
          <p:nvPr/>
        </p:nvSpPr>
        <p:spPr>
          <a:xfrm>
            <a:off x="3082080" y="43570"/>
            <a:ext cx="3024000" cy="180000"/>
          </a:xfrm>
          <a:prstGeom prst="chevron">
            <a:avLst>
              <a:gd name="adj" fmla="val 46736"/>
            </a:avLst>
          </a:prstGeom>
          <a:solidFill>
            <a:srgbClr val="17335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РЕЕСТРЛЕР (ТПФ/ОИН)</a:t>
            </a:r>
          </a:p>
        </p:txBody>
      </p:sp>
      <p:sp>
        <p:nvSpPr>
          <p:cNvPr id="93" name="Шеврон 92"/>
          <p:cNvSpPr/>
          <p:nvPr/>
        </p:nvSpPr>
        <p:spPr>
          <a:xfrm>
            <a:off x="6090212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ПКО</a:t>
            </a:r>
          </a:p>
        </p:txBody>
      </p:sp>
      <p:sp>
        <p:nvSpPr>
          <p:cNvPr id="94" name="Шеврон 93"/>
          <p:cNvSpPr/>
          <p:nvPr/>
        </p:nvSpPr>
        <p:spPr>
          <a:xfrm>
            <a:off x="9095936" y="43570"/>
            <a:ext cx="3024000" cy="180000"/>
          </a:xfrm>
          <a:prstGeom prst="chevron">
            <a:avLst>
              <a:gd name="adj" fmla="val 46736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ЕНС ТРУ</a:t>
            </a:r>
          </a:p>
        </p:txBody>
      </p:sp>
      <p:sp>
        <p:nvSpPr>
          <p:cNvPr id="95" name="Пятиугольник 94"/>
          <p:cNvSpPr/>
          <p:nvPr/>
        </p:nvSpPr>
        <p:spPr>
          <a:xfrm>
            <a:off x="76356" y="47575"/>
            <a:ext cx="3024000" cy="18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kk-KZ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ОФТЕЙК-КЕЛІСІМШАРТТАР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  <p:bldP spid="187" grpId="0" animBg="1"/>
      <p:bldP spid="189" grpId="0" animBg="1"/>
      <p:bldP spid="190" grpId="0"/>
      <p:bldP spid="209" grpId="0" animBg="1"/>
      <p:bldP spid="210" grpId="0" animBg="1"/>
      <p:bldP spid="211" grpId="0" animBg="1"/>
      <p:bldP spid="213" grpId="0" animBg="1"/>
      <p:bldP spid="214" grpId="0"/>
      <p:bldP spid="215" grpId="0"/>
      <p:bldP spid="223" grpId="0"/>
      <p:bldP spid="230" grpId="0"/>
      <p:bldP spid="242" grpId="0"/>
      <p:bldP spid="44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3" grpId="0" animBg="1"/>
      <p:bldP spid="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MXpebpoE4JLLptgybSsA"/>
</p:tagLst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Samruk-Kazyna">
      <a:dk1>
        <a:sysClr val="windowText" lastClr="000000"/>
      </a:dk1>
      <a:lt1>
        <a:sysClr val="window" lastClr="FFFFFF"/>
      </a:lt1>
      <a:dk2>
        <a:srgbClr val="002673"/>
      </a:dk2>
      <a:lt2>
        <a:srgbClr val="808080"/>
      </a:lt2>
      <a:accent1>
        <a:srgbClr val="E2E2E2"/>
      </a:accent1>
      <a:accent2>
        <a:srgbClr val="CCE3F2"/>
      </a:accent2>
      <a:accent3>
        <a:srgbClr val="DC8700"/>
      </a:accent3>
      <a:accent4>
        <a:srgbClr val="E94244"/>
      </a:accent4>
      <a:accent5>
        <a:srgbClr val="FFDA07"/>
      </a:accent5>
      <a:accent6>
        <a:srgbClr val="049536"/>
      </a:accent6>
      <a:hlink>
        <a:srgbClr val="9E8665"/>
      </a:hlink>
      <a:folHlink>
        <a:srgbClr val="BBAD8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200" dirty="0" smtClean="0">
            <a:solidFill>
              <a:srgbClr val="000000"/>
            </a:solidFill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200" dirty="0" smtClean="0">
            <a:solidFill>
              <a:srgbClr val="000000"/>
            </a:solidFill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1A4E8F4F-BA81-4C96-AA70-3F92DE368138}" vid="{C9DBA61E-AE0E-409C-8C47-C9AA2DA8D57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40379</TotalTime>
  <Words>2584</Words>
  <Application>Microsoft Office PowerPoint</Application>
  <PresentationFormat>Широкоэкранный</PresentationFormat>
  <Paragraphs>731</Paragraphs>
  <Slides>21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微软雅黑</vt:lpstr>
      <vt:lpstr>Arial</vt:lpstr>
      <vt:lpstr>Calibri</vt:lpstr>
      <vt:lpstr>Calibri Light</vt:lpstr>
      <vt:lpstr>PT Sans</vt:lpstr>
      <vt:lpstr>黑体</vt:lpstr>
      <vt:lpstr>Tahoma</vt:lpstr>
      <vt:lpstr>Trebuchet MS</vt:lpstr>
      <vt:lpstr>Verdana</vt:lpstr>
      <vt:lpstr>Wingdings</vt:lpstr>
      <vt:lpstr>2_Тема Office</vt:lpstr>
      <vt:lpstr>1_blank</vt:lpstr>
      <vt:lpstr>Слайд think-cell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Абсадыков Айкожа</dc:creator>
  <cp:lastModifiedBy>Yermakhanbetkyzy Dina (SKC)</cp:lastModifiedBy>
  <cp:revision>982</cp:revision>
  <cp:lastPrinted>2021-08-19T08:47:53Z</cp:lastPrinted>
  <dcterms:created xsi:type="dcterms:W3CDTF">2015-02-10T10:03:18Z</dcterms:created>
  <dcterms:modified xsi:type="dcterms:W3CDTF">2023-02-01T11:27:53Z</dcterms:modified>
</cp:coreProperties>
</file>